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4" r:id="rId3"/>
    <p:sldId id="305" r:id="rId4"/>
    <p:sldId id="385" r:id="rId5"/>
    <p:sldId id="386" r:id="rId6"/>
    <p:sldId id="387" r:id="rId7"/>
    <p:sldId id="388" r:id="rId8"/>
    <p:sldId id="382" r:id="rId9"/>
    <p:sldId id="383" r:id="rId10"/>
    <p:sldId id="309" r:id="rId11"/>
    <p:sldId id="392" r:id="rId12"/>
    <p:sldId id="393" r:id="rId13"/>
    <p:sldId id="394" r:id="rId14"/>
    <p:sldId id="401" r:id="rId15"/>
    <p:sldId id="399" r:id="rId16"/>
    <p:sldId id="400" r:id="rId17"/>
    <p:sldId id="320" r:id="rId18"/>
    <p:sldId id="312" r:id="rId19"/>
    <p:sldId id="321" r:id="rId20"/>
    <p:sldId id="323" r:id="rId21"/>
    <p:sldId id="322" r:id="rId22"/>
    <p:sldId id="313" r:id="rId23"/>
    <p:sldId id="314" r:id="rId24"/>
    <p:sldId id="389" r:id="rId25"/>
    <p:sldId id="317" r:id="rId26"/>
    <p:sldId id="324" r:id="rId27"/>
    <p:sldId id="307" r:id="rId28"/>
    <p:sldId id="318" r:id="rId29"/>
    <p:sldId id="390" r:id="rId30"/>
    <p:sldId id="363" r:id="rId31"/>
    <p:sldId id="326" r:id="rId32"/>
    <p:sldId id="315" r:id="rId33"/>
    <p:sldId id="327" r:id="rId34"/>
    <p:sldId id="328" r:id="rId35"/>
    <p:sldId id="339" r:id="rId36"/>
    <p:sldId id="329" r:id="rId37"/>
    <p:sldId id="330" r:id="rId38"/>
    <p:sldId id="331" r:id="rId39"/>
    <p:sldId id="334" r:id="rId40"/>
    <p:sldId id="332" r:id="rId41"/>
    <p:sldId id="336" r:id="rId42"/>
    <p:sldId id="402" r:id="rId43"/>
    <p:sldId id="335" r:id="rId44"/>
    <p:sldId id="333" r:id="rId45"/>
    <p:sldId id="338" r:id="rId46"/>
    <p:sldId id="391" r:id="rId47"/>
    <p:sldId id="341" r:id="rId48"/>
    <p:sldId id="342" r:id="rId49"/>
    <p:sldId id="364" r:id="rId50"/>
    <p:sldId id="337" r:id="rId51"/>
    <p:sldId id="395" r:id="rId52"/>
    <p:sldId id="347" r:id="rId53"/>
    <p:sldId id="346" r:id="rId54"/>
    <p:sldId id="348" r:id="rId55"/>
    <p:sldId id="344" r:id="rId56"/>
    <p:sldId id="349" r:id="rId57"/>
    <p:sldId id="350" r:id="rId58"/>
    <p:sldId id="351" r:id="rId59"/>
    <p:sldId id="353" r:id="rId60"/>
    <p:sldId id="354" r:id="rId61"/>
    <p:sldId id="355" r:id="rId62"/>
    <p:sldId id="356" r:id="rId63"/>
    <p:sldId id="396" r:id="rId64"/>
    <p:sldId id="352" r:id="rId65"/>
    <p:sldId id="357" r:id="rId66"/>
    <p:sldId id="359" r:id="rId67"/>
    <p:sldId id="358" r:id="rId68"/>
    <p:sldId id="361" r:id="rId69"/>
    <p:sldId id="360" r:id="rId70"/>
    <p:sldId id="365" r:id="rId71"/>
    <p:sldId id="366" r:id="rId72"/>
    <p:sldId id="362" r:id="rId73"/>
    <p:sldId id="368" r:id="rId74"/>
    <p:sldId id="369" r:id="rId75"/>
    <p:sldId id="370" r:id="rId76"/>
    <p:sldId id="397" r:id="rId77"/>
    <p:sldId id="374" r:id="rId78"/>
    <p:sldId id="373" r:id="rId79"/>
    <p:sldId id="378" r:id="rId80"/>
    <p:sldId id="367" r:id="rId81"/>
    <p:sldId id="375" r:id="rId82"/>
    <p:sldId id="398" r:id="rId8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857">
          <p15:clr>
            <a:srgbClr val="A4A3A4"/>
          </p15:clr>
        </p15:guide>
        <p15:guide id="2" pos="5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00"/>
    <a:srgbClr val="CCCCFF"/>
    <a:srgbClr val="FFFF66"/>
    <a:srgbClr val="FFFF99"/>
    <a:srgbClr val="A50021"/>
    <a:srgbClr val="003366"/>
    <a:srgbClr val="FF000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356" y="60"/>
      </p:cViewPr>
      <p:guideLst>
        <p:guide orient="horz" pos="3857"/>
        <p:guide pos="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1E58E-2FB4-404D-A794-9796CCAD07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130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5FB54-2EFB-4292-BF8C-E358623978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14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A6E5D-5392-4293-A649-C5B5C75864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11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B804B-FB27-46BE-A398-B60B2D8E4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234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563EE1-AFF5-4039-A6C2-67AA60BCA6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91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96B4F-1DB6-409E-AFC6-DAB5B425D3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25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41FCDE-359D-4447-8BC8-419FB331A3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81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C3ED0-2B89-47A8-81AA-E0F5D1C36C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37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E58DC-2422-4061-8180-8644283AB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630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B9D61B-82A9-4E91-A69E-835C3B87ED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861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4D5CE-238A-4300-90F6-5E860630B7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803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FF7160-3D14-48CA-AC7F-C53FF1FA847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122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gLiU" panose="02020509000000000000" pitchFamily="49" charset="-120"/>
                <a:ea typeface="MingLiU" panose="02020509000000000000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gLiU" panose="02020509000000000000" pitchFamily="49" charset="-120"/>
              <a:ea typeface="MingLiU" panose="02020509000000000000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7528" y="5484436"/>
            <a:ext cx="4546387" cy="59363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bg1"/>
                </a:solidFill>
              </a:rPr>
              <a:t>第一次的宣教 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(13-15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  <a:r>
              <a:rPr lang="en-US" altLang="zh-TW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843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5" y="953173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43" y="19072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4472C4">
                    <a:lumMod val="75000"/>
                  </a:srgbClr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思考問題：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315" y="3648907"/>
            <a:ext cx="7526215" cy="165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 smtClean="0">
                <a:latin typeface="+mn-ea"/>
              </a:rPr>
              <a:t>第一次宣教的模式</a:t>
            </a:r>
            <a:endParaRPr lang="en-US" altLang="zh-TW" sz="3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TW" altLang="en-US" sz="3600" dirty="0" smtClean="0">
                <a:solidFill>
                  <a:prstClr val="black"/>
                </a:solidFill>
                <a:latin typeface="+mn-ea"/>
              </a:rPr>
              <a:t>耶路撒冷會議的重要性</a:t>
            </a:r>
            <a:r>
              <a:rPr lang="en-US" altLang="zh-TW" sz="3600" dirty="0">
                <a:solidFill>
                  <a:prstClr val="black"/>
                </a:solidFill>
                <a:latin typeface="+mn-ea"/>
              </a:rPr>
              <a:t>	</a:t>
            </a:r>
            <a:endParaRPr lang="zh-TW" altLang="en-US" sz="36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937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4435" y="1941330"/>
            <a:ext cx="80682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1:8</a:t>
            </a:r>
            <a:r>
              <a:rPr lang="en-US" altLang="zh-CN" sz="3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但 圣 灵 降 临 在 你 们 身 上 ， 你 们 就 必 得 着 能 力 ， 并 要 在 </a:t>
            </a:r>
            <a:r>
              <a:rPr lang="zh-CN" altLang="en-US" sz="3200" dirty="0">
                <a:solidFill>
                  <a:srgbClr val="FF0000"/>
                </a:solidFill>
                <a:latin typeface="Helvetica Neue"/>
              </a:rPr>
              <a:t>耶 路 撒 冷 、 犹 太 全 地 ， 和 撒 玛 利 亚 ， 直 到 地 极 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， 作 我 的 见 证 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328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ap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95850" cy="681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Freeform 3"/>
          <p:cNvSpPr>
            <a:spLocks/>
          </p:cNvSpPr>
          <p:nvPr/>
        </p:nvSpPr>
        <p:spPr bwMode="auto">
          <a:xfrm>
            <a:off x="2851150" y="1955800"/>
            <a:ext cx="274638" cy="477838"/>
          </a:xfrm>
          <a:custGeom>
            <a:avLst/>
            <a:gdLst>
              <a:gd name="T0" fmla="*/ 23 w 173"/>
              <a:gd name="T1" fmla="*/ 38 h 301"/>
              <a:gd name="T2" fmla="*/ 0 w 173"/>
              <a:gd name="T3" fmla="*/ 96 h 301"/>
              <a:gd name="T4" fmla="*/ 77 w 173"/>
              <a:gd name="T5" fmla="*/ 262 h 301"/>
              <a:gd name="T6" fmla="*/ 74 w 173"/>
              <a:gd name="T7" fmla="*/ 298 h 301"/>
              <a:gd name="T8" fmla="*/ 125 w 173"/>
              <a:gd name="T9" fmla="*/ 301 h 301"/>
              <a:gd name="T10" fmla="*/ 173 w 173"/>
              <a:gd name="T11" fmla="*/ 218 h 301"/>
              <a:gd name="T12" fmla="*/ 170 w 173"/>
              <a:gd name="T13" fmla="*/ 141 h 301"/>
              <a:gd name="T14" fmla="*/ 173 w 173"/>
              <a:gd name="T15" fmla="*/ 61 h 301"/>
              <a:gd name="T16" fmla="*/ 128 w 173"/>
              <a:gd name="T17" fmla="*/ 0 h 301"/>
              <a:gd name="T18" fmla="*/ 23 w 173"/>
              <a:gd name="T19" fmla="*/ 3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3" h="301">
                <a:moveTo>
                  <a:pt x="23" y="38"/>
                </a:moveTo>
                <a:lnTo>
                  <a:pt x="0" y="96"/>
                </a:lnTo>
                <a:lnTo>
                  <a:pt x="77" y="262"/>
                </a:lnTo>
                <a:lnTo>
                  <a:pt x="74" y="298"/>
                </a:lnTo>
                <a:lnTo>
                  <a:pt x="125" y="301"/>
                </a:lnTo>
                <a:lnTo>
                  <a:pt x="173" y="218"/>
                </a:lnTo>
                <a:lnTo>
                  <a:pt x="170" y="141"/>
                </a:lnTo>
                <a:lnTo>
                  <a:pt x="173" y="61"/>
                </a:lnTo>
                <a:lnTo>
                  <a:pt x="128" y="0"/>
                </a:lnTo>
                <a:lnTo>
                  <a:pt x="23" y="38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Freeform 4"/>
          <p:cNvSpPr>
            <a:spLocks/>
          </p:cNvSpPr>
          <p:nvPr/>
        </p:nvSpPr>
        <p:spPr bwMode="auto">
          <a:xfrm>
            <a:off x="2495550" y="4759325"/>
            <a:ext cx="519113" cy="1789113"/>
          </a:xfrm>
          <a:custGeom>
            <a:avLst/>
            <a:gdLst>
              <a:gd name="T0" fmla="*/ 164 w 327"/>
              <a:gd name="T1" fmla="*/ 20 h 1127"/>
              <a:gd name="T2" fmla="*/ 100 w 327"/>
              <a:gd name="T3" fmla="*/ 189 h 1127"/>
              <a:gd name="T4" fmla="*/ 71 w 327"/>
              <a:gd name="T5" fmla="*/ 253 h 1127"/>
              <a:gd name="T6" fmla="*/ 80 w 327"/>
              <a:gd name="T7" fmla="*/ 324 h 1127"/>
              <a:gd name="T8" fmla="*/ 48 w 327"/>
              <a:gd name="T9" fmla="*/ 394 h 1127"/>
              <a:gd name="T10" fmla="*/ 64 w 327"/>
              <a:gd name="T11" fmla="*/ 468 h 1127"/>
              <a:gd name="T12" fmla="*/ 32 w 327"/>
              <a:gd name="T13" fmla="*/ 564 h 1127"/>
              <a:gd name="T14" fmla="*/ 29 w 327"/>
              <a:gd name="T15" fmla="*/ 704 h 1127"/>
              <a:gd name="T16" fmla="*/ 10 w 327"/>
              <a:gd name="T17" fmla="*/ 826 h 1127"/>
              <a:gd name="T18" fmla="*/ 0 w 327"/>
              <a:gd name="T19" fmla="*/ 871 h 1127"/>
              <a:gd name="T20" fmla="*/ 45 w 327"/>
              <a:gd name="T21" fmla="*/ 1082 h 1127"/>
              <a:gd name="T22" fmla="*/ 80 w 327"/>
              <a:gd name="T23" fmla="*/ 1127 h 1127"/>
              <a:gd name="T24" fmla="*/ 199 w 327"/>
              <a:gd name="T25" fmla="*/ 1069 h 1127"/>
              <a:gd name="T26" fmla="*/ 221 w 327"/>
              <a:gd name="T27" fmla="*/ 1024 h 1127"/>
              <a:gd name="T28" fmla="*/ 202 w 327"/>
              <a:gd name="T29" fmla="*/ 976 h 1127"/>
              <a:gd name="T30" fmla="*/ 240 w 327"/>
              <a:gd name="T31" fmla="*/ 919 h 1127"/>
              <a:gd name="T32" fmla="*/ 221 w 327"/>
              <a:gd name="T33" fmla="*/ 871 h 1127"/>
              <a:gd name="T34" fmla="*/ 170 w 327"/>
              <a:gd name="T35" fmla="*/ 880 h 1127"/>
              <a:gd name="T36" fmla="*/ 96 w 327"/>
              <a:gd name="T37" fmla="*/ 800 h 1127"/>
              <a:gd name="T38" fmla="*/ 96 w 327"/>
              <a:gd name="T39" fmla="*/ 772 h 1127"/>
              <a:gd name="T40" fmla="*/ 141 w 327"/>
              <a:gd name="T41" fmla="*/ 736 h 1127"/>
              <a:gd name="T42" fmla="*/ 189 w 327"/>
              <a:gd name="T43" fmla="*/ 656 h 1127"/>
              <a:gd name="T44" fmla="*/ 186 w 327"/>
              <a:gd name="T45" fmla="*/ 756 h 1127"/>
              <a:gd name="T46" fmla="*/ 215 w 327"/>
              <a:gd name="T47" fmla="*/ 756 h 1127"/>
              <a:gd name="T48" fmla="*/ 244 w 327"/>
              <a:gd name="T49" fmla="*/ 714 h 1127"/>
              <a:gd name="T50" fmla="*/ 263 w 327"/>
              <a:gd name="T51" fmla="*/ 576 h 1127"/>
              <a:gd name="T52" fmla="*/ 295 w 327"/>
              <a:gd name="T53" fmla="*/ 474 h 1127"/>
              <a:gd name="T54" fmla="*/ 272 w 327"/>
              <a:gd name="T55" fmla="*/ 436 h 1127"/>
              <a:gd name="T56" fmla="*/ 269 w 327"/>
              <a:gd name="T57" fmla="*/ 295 h 1127"/>
              <a:gd name="T58" fmla="*/ 292 w 327"/>
              <a:gd name="T59" fmla="*/ 260 h 1127"/>
              <a:gd name="T60" fmla="*/ 327 w 327"/>
              <a:gd name="T61" fmla="*/ 36 h 1127"/>
              <a:gd name="T62" fmla="*/ 244 w 327"/>
              <a:gd name="T63" fmla="*/ 0 h 1127"/>
              <a:gd name="T64" fmla="*/ 164 w 327"/>
              <a:gd name="T65" fmla="*/ 20 h 1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7" h="1127">
                <a:moveTo>
                  <a:pt x="164" y="20"/>
                </a:moveTo>
                <a:lnTo>
                  <a:pt x="100" y="189"/>
                </a:lnTo>
                <a:lnTo>
                  <a:pt x="71" y="253"/>
                </a:lnTo>
                <a:lnTo>
                  <a:pt x="80" y="324"/>
                </a:lnTo>
                <a:lnTo>
                  <a:pt x="48" y="394"/>
                </a:lnTo>
                <a:lnTo>
                  <a:pt x="64" y="468"/>
                </a:lnTo>
                <a:lnTo>
                  <a:pt x="32" y="564"/>
                </a:lnTo>
                <a:lnTo>
                  <a:pt x="29" y="704"/>
                </a:lnTo>
                <a:lnTo>
                  <a:pt x="10" y="826"/>
                </a:lnTo>
                <a:lnTo>
                  <a:pt x="0" y="871"/>
                </a:lnTo>
                <a:lnTo>
                  <a:pt x="45" y="1082"/>
                </a:lnTo>
                <a:lnTo>
                  <a:pt x="80" y="1127"/>
                </a:lnTo>
                <a:lnTo>
                  <a:pt x="199" y="1069"/>
                </a:lnTo>
                <a:lnTo>
                  <a:pt x="221" y="1024"/>
                </a:lnTo>
                <a:lnTo>
                  <a:pt x="202" y="976"/>
                </a:lnTo>
                <a:lnTo>
                  <a:pt x="240" y="919"/>
                </a:lnTo>
                <a:lnTo>
                  <a:pt x="221" y="871"/>
                </a:lnTo>
                <a:lnTo>
                  <a:pt x="170" y="880"/>
                </a:lnTo>
                <a:lnTo>
                  <a:pt x="96" y="800"/>
                </a:lnTo>
                <a:lnTo>
                  <a:pt x="96" y="772"/>
                </a:lnTo>
                <a:lnTo>
                  <a:pt x="141" y="736"/>
                </a:lnTo>
                <a:lnTo>
                  <a:pt x="189" y="656"/>
                </a:lnTo>
                <a:lnTo>
                  <a:pt x="186" y="756"/>
                </a:lnTo>
                <a:lnTo>
                  <a:pt x="215" y="756"/>
                </a:lnTo>
                <a:lnTo>
                  <a:pt x="244" y="714"/>
                </a:lnTo>
                <a:lnTo>
                  <a:pt x="263" y="576"/>
                </a:lnTo>
                <a:lnTo>
                  <a:pt x="295" y="474"/>
                </a:lnTo>
                <a:lnTo>
                  <a:pt x="272" y="436"/>
                </a:lnTo>
                <a:lnTo>
                  <a:pt x="269" y="295"/>
                </a:lnTo>
                <a:lnTo>
                  <a:pt x="292" y="260"/>
                </a:lnTo>
                <a:lnTo>
                  <a:pt x="327" y="36"/>
                </a:lnTo>
                <a:lnTo>
                  <a:pt x="244" y="0"/>
                </a:lnTo>
                <a:lnTo>
                  <a:pt x="164" y="20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2813050" y="2433638"/>
            <a:ext cx="161925" cy="2325687"/>
          </a:xfrm>
          <a:custGeom>
            <a:avLst/>
            <a:gdLst>
              <a:gd name="T0" fmla="*/ 98 w 102"/>
              <a:gd name="T1" fmla="*/ 0 h 1465"/>
              <a:gd name="T2" fmla="*/ 82 w 102"/>
              <a:gd name="T3" fmla="*/ 86 h 1465"/>
              <a:gd name="T4" fmla="*/ 79 w 102"/>
              <a:gd name="T5" fmla="*/ 189 h 1465"/>
              <a:gd name="T6" fmla="*/ 88 w 102"/>
              <a:gd name="T7" fmla="*/ 281 h 1465"/>
              <a:gd name="T8" fmla="*/ 101 w 102"/>
              <a:gd name="T9" fmla="*/ 352 h 1465"/>
              <a:gd name="T10" fmla="*/ 79 w 102"/>
              <a:gd name="T11" fmla="*/ 454 h 1465"/>
              <a:gd name="T12" fmla="*/ 53 w 102"/>
              <a:gd name="T13" fmla="*/ 477 h 1465"/>
              <a:gd name="T14" fmla="*/ 34 w 102"/>
              <a:gd name="T15" fmla="*/ 611 h 1465"/>
              <a:gd name="T16" fmla="*/ 79 w 102"/>
              <a:gd name="T17" fmla="*/ 781 h 1465"/>
              <a:gd name="T18" fmla="*/ 8 w 102"/>
              <a:gd name="T19" fmla="*/ 1033 h 1465"/>
              <a:gd name="T20" fmla="*/ 34 w 102"/>
              <a:gd name="T21" fmla="*/ 1219 h 1465"/>
              <a:gd name="T22" fmla="*/ 47 w 102"/>
              <a:gd name="T23" fmla="*/ 1465 h 1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" h="1465">
                <a:moveTo>
                  <a:pt x="98" y="0"/>
                </a:moveTo>
                <a:cubicBezTo>
                  <a:pt x="91" y="27"/>
                  <a:pt x="85" y="55"/>
                  <a:pt x="82" y="86"/>
                </a:cubicBezTo>
                <a:cubicBezTo>
                  <a:pt x="79" y="117"/>
                  <a:pt x="78" y="157"/>
                  <a:pt x="79" y="189"/>
                </a:cubicBezTo>
                <a:cubicBezTo>
                  <a:pt x="80" y="221"/>
                  <a:pt x="84" y="254"/>
                  <a:pt x="88" y="281"/>
                </a:cubicBezTo>
                <a:cubicBezTo>
                  <a:pt x="92" y="308"/>
                  <a:pt x="102" y="323"/>
                  <a:pt x="101" y="352"/>
                </a:cubicBezTo>
                <a:cubicBezTo>
                  <a:pt x="100" y="381"/>
                  <a:pt x="87" y="433"/>
                  <a:pt x="79" y="454"/>
                </a:cubicBezTo>
                <a:cubicBezTo>
                  <a:pt x="71" y="475"/>
                  <a:pt x="60" y="451"/>
                  <a:pt x="53" y="477"/>
                </a:cubicBezTo>
                <a:cubicBezTo>
                  <a:pt x="46" y="503"/>
                  <a:pt x="30" y="560"/>
                  <a:pt x="34" y="611"/>
                </a:cubicBezTo>
                <a:cubicBezTo>
                  <a:pt x="38" y="662"/>
                  <a:pt x="83" y="711"/>
                  <a:pt x="79" y="781"/>
                </a:cubicBezTo>
                <a:cubicBezTo>
                  <a:pt x="75" y="851"/>
                  <a:pt x="16" y="960"/>
                  <a:pt x="8" y="1033"/>
                </a:cubicBezTo>
                <a:cubicBezTo>
                  <a:pt x="0" y="1106"/>
                  <a:pt x="27" y="1147"/>
                  <a:pt x="34" y="1219"/>
                </a:cubicBezTo>
                <a:cubicBezTo>
                  <a:pt x="41" y="1291"/>
                  <a:pt x="45" y="1424"/>
                  <a:pt x="47" y="1465"/>
                </a:cubicBezTo>
              </a:path>
            </a:pathLst>
          </a:custGeom>
          <a:noFill/>
          <a:ln w="38100" cmpd="sng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1035050" y="3790950"/>
            <a:ext cx="1816100" cy="203835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431925" y="4757738"/>
            <a:ext cx="641350" cy="36671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猶太</a:t>
            </a: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2181225" y="4687888"/>
            <a:ext cx="136525" cy="1365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2532063" y="4694238"/>
            <a:ext cx="1281112" cy="444500"/>
          </a:xfrm>
          <a:prstGeom prst="wedgeRectCallout">
            <a:avLst>
              <a:gd name="adj1" fmla="val -65491"/>
              <a:gd name="adj2" fmla="val -33931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TW" altLang="en-US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1498600" y="2595563"/>
            <a:ext cx="1436688" cy="1463675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1647825" y="3213100"/>
            <a:ext cx="1098550" cy="366713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 rot="16788854">
            <a:off x="1940719" y="1094582"/>
            <a:ext cx="1450975" cy="325437"/>
          </a:xfrm>
          <a:prstGeom prst="notchedRightArrow">
            <a:avLst>
              <a:gd name="adj1" fmla="val 50000"/>
              <a:gd name="adj2" fmla="val 111464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 rot="-2237857">
            <a:off x="2994025" y="3114675"/>
            <a:ext cx="1450975" cy="325438"/>
          </a:xfrm>
          <a:prstGeom prst="notchedRightArrow">
            <a:avLst>
              <a:gd name="adj1" fmla="val 50000"/>
              <a:gd name="adj2" fmla="val 111463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AutoShape 14"/>
          <p:cNvSpPr>
            <a:spLocks noChangeArrowheads="1"/>
          </p:cNvSpPr>
          <p:nvPr/>
        </p:nvSpPr>
        <p:spPr bwMode="auto">
          <a:xfrm rot="8234751">
            <a:off x="-139700" y="5830888"/>
            <a:ext cx="1450975" cy="325437"/>
          </a:xfrm>
          <a:prstGeom prst="notchedRightArrow">
            <a:avLst>
              <a:gd name="adj1" fmla="val 50000"/>
              <a:gd name="adj2" fmla="val 111464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AutoShape 15"/>
          <p:cNvSpPr>
            <a:spLocks noChangeArrowheads="1"/>
          </p:cNvSpPr>
          <p:nvPr/>
        </p:nvSpPr>
        <p:spPr bwMode="auto">
          <a:xfrm rot="12575784">
            <a:off x="55563" y="2395538"/>
            <a:ext cx="1450975" cy="325437"/>
          </a:xfrm>
          <a:prstGeom prst="notchedRightArrow">
            <a:avLst>
              <a:gd name="adj1" fmla="val 50000"/>
              <a:gd name="adj2" fmla="val 111464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AutoShape 16"/>
          <p:cNvSpPr>
            <a:spLocks noChangeArrowheads="1"/>
          </p:cNvSpPr>
          <p:nvPr/>
        </p:nvSpPr>
        <p:spPr bwMode="auto">
          <a:xfrm rot="3596245">
            <a:off x="2667794" y="5969794"/>
            <a:ext cx="1450975" cy="325437"/>
          </a:xfrm>
          <a:prstGeom prst="notchedRightArrow">
            <a:avLst>
              <a:gd name="adj1" fmla="val 50000"/>
              <a:gd name="adj2" fmla="val 111464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5311775" y="439738"/>
            <a:ext cx="329882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「但聖靈降臨在你們身上，你們就必得著能力，並要在耶路撒冷、猶太全地，和撒瑪利亞，直到地極，作我的見證。」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1:8)</a:t>
            </a:r>
            <a:endParaRPr lang="zh-TW" altLang="en-US" sz="200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5356225" y="3138488"/>
            <a:ext cx="3317875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耶穌進前來，對他們說：「天上地下所有的權柄都賜給我了。所以，你們要去，使萬民作我的門徒，奉父、子、聖靈的名給他們施洗。凡我所吩咐你們的，都教訓他們遵守，我就常與你們同在，直到世界的末了。」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太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28:18-20) </a:t>
            </a:r>
            <a:endParaRPr lang="zh-TW" altLang="en-US" sz="200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5454650" y="2681288"/>
            <a:ext cx="955675" cy="406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大使命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74106" y="6548438"/>
            <a:ext cx="1062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Biblepoint.net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3366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nimBg="1"/>
      <p:bldP spid="22535" grpId="0" animBg="1"/>
      <p:bldP spid="22536" grpId="0" animBg="1"/>
      <p:bldP spid="22537" grpId="0" animBg="1"/>
      <p:bldP spid="22538" grpId="0" animBg="1"/>
      <p:bldP spid="22539" grpId="0" animBg="1"/>
      <p:bldP spid="22540" grpId="0" animBg="1"/>
      <p:bldP spid="22541" grpId="0" animBg="1"/>
      <p:bldP spid="22542" grpId="0" animBg="1"/>
      <p:bldP spid="22543" grpId="0" animBg="1"/>
      <p:bldP spid="22544" grpId="0" animBg="1"/>
      <p:bldP spid="22546" grpId="0"/>
      <p:bldP spid="225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WorldRomanEmp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0"/>
            <a:ext cx="88773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0" name="Freeform 4"/>
          <p:cNvSpPr>
            <a:spLocks/>
          </p:cNvSpPr>
          <p:nvPr/>
        </p:nvSpPr>
        <p:spPr bwMode="auto">
          <a:xfrm>
            <a:off x="5592763" y="3924300"/>
            <a:ext cx="1460500" cy="1444625"/>
          </a:xfrm>
          <a:custGeom>
            <a:avLst/>
            <a:gdLst>
              <a:gd name="T0" fmla="*/ 748 w 920"/>
              <a:gd name="T1" fmla="*/ 910 h 910"/>
              <a:gd name="T2" fmla="*/ 883 w 920"/>
              <a:gd name="T3" fmla="*/ 605 h 910"/>
              <a:gd name="T4" fmla="*/ 773 w 920"/>
              <a:gd name="T5" fmla="*/ 254 h 910"/>
              <a:gd name="T6" fmla="*/ 0 w 920"/>
              <a:gd name="T7" fmla="*/ 0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0" h="910">
                <a:moveTo>
                  <a:pt x="748" y="910"/>
                </a:moveTo>
                <a:cubicBezTo>
                  <a:pt x="771" y="859"/>
                  <a:pt x="879" y="714"/>
                  <a:pt x="883" y="605"/>
                </a:cubicBezTo>
                <a:cubicBezTo>
                  <a:pt x="887" y="496"/>
                  <a:pt x="920" y="355"/>
                  <a:pt x="773" y="254"/>
                </a:cubicBezTo>
                <a:cubicBezTo>
                  <a:pt x="626" y="153"/>
                  <a:pt x="161" y="53"/>
                  <a:pt x="0" y="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Freeform 5"/>
          <p:cNvSpPr>
            <a:spLocks/>
          </p:cNvSpPr>
          <p:nvPr/>
        </p:nvSpPr>
        <p:spPr bwMode="auto">
          <a:xfrm>
            <a:off x="4787900" y="3679825"/>
            <a:ext cx="622300" cy="762000"/>
          </a:xfrm>
          <a:custGeom>
            <a:avLst/>
            <a:gdLst>
              <a:gd name="T0" fmla="*/ 392 w 392"/>
              <a:gd name="T1" fmla="*/ 72 h 480"/>
              <a:gd name="T2" fmla="*/ 51 w 392"/>
              <a:gd name="T3" fmla="*/ 68 h 480"/>
              <a:gd name="T4" fmla="*/ 85 w 39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480">
                <a:moveTo>
                  <a:pt x="392" y="72"/>
                </a:moveTo>
                <a:cubicBezTo>
                  <a:pt x="249" y="42"/>
                  <a:pt x="102" y="0"/>
                  <a:pt x="51" y="68"/>
                </a:cubicBezTo>
                <a:cubicBezTo>
                  <a:pt x="0" y="136"/>
                  <a:pt x="78" y="394"/>
                  <a:pt x="85" y="48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Freeform 6"/>
          <p:cNvSpPr>
            <a:spLocks/>
          </p:cNvSpPr>
          <p:nvPr/>
        </p:nvSpPr>
        <p:spPr bwMode="auto">
          <a:xfrm>
            <a:off x="3543300" y="3603625"/>
            <a:ext cx="522288" cy="838200"/>
          </a:xfrm>
          <a:custGeom>
            <a:avLst/>
            <a:gdLst>
              <a:gd name="T0" fmla="*/ 216 w 329"/>
              <a:gd name="T1" fmla="*/ 528 h 528"/>
              <a:gd name="T2" fmla="*/ 293 w 329"/>
              <a:gd name="T3" fmla="*/ 216 h 528"/>
              <a:gd name="T4" fmla="*/ 0 w 329"/>
              <a:gd name="T5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9" h="528">
                <a:moveTo>
                  <a:pt x="216" y="528"/>
                </a:moveTo>
                <a:cubicBezTo>
                  <a:pt x="229" y="476"/>
                  <a:pt x="329" y="304"/>
                  <a:pt x="293" y="216"/>
                </a:cubicBezTo>
                <a:cubicBezTo>
                  <a:pt x="257" y="128"/>
                  <a:pt x="61" y="45"/>
                  <a:pt x="0" y="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948332" y="6467755"/>
            <a:ext cx="1062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Biblepoint.net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046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1" grpId="0" animBg="1"/>
      <p:bldP spid="245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olourChin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" b="-493"/>
          <a:stretch>
            <a:fillRect/>
          </a:stretch>
        </p:blipFill>
        <p:spPr bwMode="auto">
          <a:xfrm>
            <a:off x="250825" y="261938"/>
            <a:ext cx="8040688" cy="659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WorldRomanEmp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0"/>
            <a:ext cx="88773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Freeform 4"/>
          <p:cNvSpPr>
            <a:spLocks/>
          </p:cNvSpPr>
          <p:nvPr/>
        </p:nvSpPr>
        <p:spPr bwMode="auto">
          <a:xfrm>
            <a:off x="5592763" y="3924300"/>
            <a:ext cx="1460500" cy="1444625"/>
          </a:xfrm>
          <a:custGeom>
            <a:avLst/>
            <a:gdLst>
              <a:gd name="T0" fmla="*/ 748 w 920"/>
              <a:gd name="T1" fmla="*/ 910 h 910"/>
              <a:gd name="T2" fmla="*/ 883 w 920"/>
              <a:gd name="T3" fmla="*/ 605 h 910"/>
              <a:gd name="T4" fmla="*/ 773 w 920"/>
              <a:gd name="T5" fmla="*/ 254 h 910"/>
              <a:gd name="T6" fmla="*/ 0 w 920"/>
              <a:gd name="T7" fmla="*/ 0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0" h="910">
                <a:moveTo>
                  <a:pt x="748" y="910"/>
                </a:moveTo>
                <a:cubicBezTo>
                  <a:pt x="771" y="859"/>
                  <a:pt x="879" y="714"/>
                  <a:pt x="883" y="605"/>
                </a:cubicBezTo>
                <a:cubicBezTo>
                  <a:pt x="887" y="496"/>
                  <a:pt x="920" y="355"/>
                  <a:pt x="773" y="254"/>
                </a:cubicBezTo>
                <a:cubicBezTo>
                  <a:pt x="626" y="153"/>
                  <a:pt x="161" y="53"/>
                  <a:pt x="0" y="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Freeform 5"/>
          <p:cNvSpPr>
            <a:spLocks/>
          </p:cNvSpPr>
          <p:nvPr/>
        </p:nvSpPr>
        <p:spPr bwMode="auto">
          <a:xfrm>
            <a:off x="4787900" y="3679825"/>
            <a:ext cx="622300" cy="762000"/>
          </a:xfrm>
          <a:custGeom>
            <a:avLst/>
            <a:gdLst>
              <a:gd name="T0" fmla="*/ 392 w 392"/>
              <a:gd name="T1" fmla="*/ 72 h 480"/>
              <a:gd name="T2" fmla="*/ 51 w 392"/>
              <a:gd name="T3" fmla="*/ 68 h 480"/>
              <a:gd name="T4" fmla="*/ 85 w 39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480">
                <a:moveTo>
                  <a:pt x="392" y="72"/>
                </a:moveTo>
                <a:cubicBezTo>
                  <a:pt x="249" y="42"/>
                  <a:pt x="102" y="0"/>
                  <a:pt x="51" y="68"/>
                </a:cubicBezTo>
                <a:cubicBezTo>
                  <a:pt x="0" y="136"/>
                  <a:pt x="78" y="394"/>
                  <a:pt x="85" y="48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6" name="Freeform 6"/>
          <p:cNvSpPr>
            <a:spLocks/>
          </p:cNvSpPr>
          <p:nvPr/>
        </p:nvSpPr>
        <p:spPr bwMode="auto">
          <a:xfrm>
            <a:off x="3543300" y="3603625"/>
            <a:ext cx="522288" cy="838200"/>
          </a:xfrm>
          <a:custGeom>
            <a:avLst/>
            <a:gdLst>
              <a:gd name="T0" fmla="*/ 216 w 329"/>
              <a:gd name="T1" fmla="*/ 528 h 528"/>
              <a:gd name="T2" fmla="*/ 293 w 329"/>
              <a:gd name="T3" fmla="*/ 216 h 528"/>
              <a:gd name="T4" fmla="*/ 0 w 329"/>
              <a:gd name="T5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9" h="528">
                <a:moveTo>
                  <a:pt x="216" y="528"/>
                </a:moveTo>
                <a:cubicBezTo>
                  <a:pt x="229" y="476"/>
                  <a:pt x="329" y="304"/>
                  <a:pt x="293" y="216"/>
                </a:cubicBezTo>
                <a:cubicBezTo>
                  <a:pt x="257" y="128"/>
                  <a:pt x="61" y="45"/>
                  <a:pt x="0" y="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74106" y="6548438"/>
            <a:ext cx="1062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Biblepoint.net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1209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Picture 10" descr="ColourChin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" b="-493"/>
          <a:stretch>
            <a:fillRect/>
          </a:stretch>
        </p:blipFill>
        <p:spPr bwMode="auto">
          <a:xfrm>
            <a:off x="250825" y="261938"/>
            <a:ext cx="8040688" cy="659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0" name="Freeform 6"/>
          <p:cNvSpPr>
            <a:spLocks/>
          </p:cNvSpPr>
          <p:nvPr/>
        </p:nvSpPr>
        <p:spPr bwMode="auto">
          <a:xfrm>
            <a:off x="5592763" y="3924300"/>
            <a:ext cx="1460500" cy="1444625"/>
          </a:xfrm>
          <a:custGeom>
            <a:avLst/>
            <a:gdLst>
              <a:gd name="T0" fmla="*/ 748 w 920"/>
              <a:gd name="T1" fmla="*/ 910 h 910"/>
              <a:gd name="T2" fmla="*/ 883 w 920"/>
              <a:gd name="T3" fmla="*/ 605 h 910"/>
              <a:gd name="T4" fmla="*/ 773 w 920"/>
              <a:gd name="T5" fmla="*/ 254 h 910"/>
              <a:gd name="T6" fmla="*/ 0 w 920"/>
              <a:gd name="T7" fmla="*/ 0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0" h="910">
                <a:moveTo>
                  <a:pt x="748" y="910"/>
                </a:moveTo>
                <a:cubicBezTo>
                  <a:pt x="771" y="859"/>
                  <a:pt x="879" y="714"/>
                  <a:pt x="883" y="605"/>
                </a:cubicBezTo>
                <a:cubicBezTo>
                  <a:pt x="887" y="496"/>
                  <a:pt x="920" y="355"/>
                  <a:pt x="773" y="254"/>
                </a:cubicBezTo>
                <a:cubicBezTo>
                  <a:pt x="626" y="153"/>
                  <a:pt x="161" y="53"/>
                  <a:pt x="0" y="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Freeform 7"/>
          <p:cNvSpPr>
            <a:spLocks/>
          </p:cNvSpPr>
          <p:nvPr/>
        </p:nvSpPr>
        <p:spPr bwMode="auto">
          <a:xfrm>
            <a:off x="4787900" y="3679825"/>
            <a:ext cx="622300" cy="762000"/>
          </a:xfrm>
          <a:custGeom>
            <a:avLst/>
            <a:gdLst>
              <a:gd name="T0" fmla="*/ 392 w 392"/>
              <a:gd name="T1" fmla="*/ 72 h 480"/>
              <a:gd name="T2" fmla="*/ 51 w 392"/>
              <a:gd name="T3" fmla="*/ 68 h 480"/>
              <a:gd name="T4" fmla="*/ 85 w 39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480">
                <a:moveTo>
                  <a:pt x="392" y="72"/>
                </a:moveTo>
                <a:cubicBezTo>
                  <a:pt x="249" y="42"/>
                  <a:pt x="102" y="0"/>
                  <a:pt x="51" y="68"/>
                </a:cubicBezTo>
                <a:cubicBezTo>
                  <a:pt x="0" y="136"/>
                  <a:pt x="78" y="394"/>
                  <a:pt x="85" y="48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Freeform 8"/>
          <p:cNvSpPr>
            <a:spLocks/>
          </p:cNvSpPr>
          <p:nvPr/>
        </p:nvSpPr>
        <p:spPr bwMode="auto">
          <a:xfrm>
            <a:off x="3543300" y="3603625"/>
            <a:ext cx="522288" cy="838200"/>
          </a:xfrm>
          <a:custGeom>
            <a:avLst/>
            <a:gdLst>
              <a:gd name="T0" fmla="*/ 216 w 329"/>
              <a:gd name="T1" fmla="*/ 528 h 528"/>
              <a:gd name="T2" fmla="*/ 293 w 329"/>
              <a:gd name="T3" fmla="*/ 216 h 528"/>
              <a:gd name="T4" fmla="*/ 0 w 329"/>
              <a:gd name="T5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9" h="528">
                <a:moveTo>
                  <a:pt x="216" y="528"/>
                </a:moveTo>
                <a:cubicBezTo>
                  <a:pt x="229" y="476"/>
                  <a:pt x="329" y="304"/>
                  <a:pt x="293" y="216"/>
                </a:cubicBezTo>
                <a:cubicBezTo>
                  <a:pt x="257" y="128"/>
                  <a:pt x="61" y="45"/>
                  <a:pt x="0" y="0"/>
                </a:cubicBezTo>
              </a:path>
            </a:pathLst>
          </a:custGeom>
          <a:noFill/>
          <a:ln w="76200" cmpd="sng">
            <a:solidFill>
              <a:srgbClr val="FF00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974106" y="6548438"/>
            <a:ext cx="1062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Biblepoint.net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414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0100"/>
            <a:ext cx="9132793" cy="547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2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2954"/>
            <a:ext cx="9144000" cy="4305046"/>
          </a:xfrm>
          <a:prstGeom prst="rect">
            <a:avLst/>
          </a:prstGeom>
        </p:spPr>
      </p:pic>
      <p:pic>
        <p:nvPicPr>
          <p:cNvPr id="4" name="Picture 2" descr="Image result for world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777" y="0"/>
            <a:ext cx="4197105" cy="257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58753" y="874058"/>
            <a:ext cx="2017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00B0F0"/>
                </a:solidFill>
              </a:rPr>
              <a:t>直到地極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436224" y="6091518"/>
            <a:ext cx="188258" cy="1613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3859" y="3654509"/>
            <a:ext cx="188258" cy="1613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3776" y="806823"/>
            <a:ext cx="564777" cy="3496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6" idx="1"/>
          </p:cNvCxnSpPr>
          <p:nvPr/>
        </p:nvCxnSpPr>
        <p:spPr>
          <a:xfrm flipH="1">
            <a:off x="0" y="981635"/>
            <a:ext cx="3993776" cy="15713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3"/>
          </p:cNvCxnSpPr>
          <p:nvPr/>
        </p:nvCxnSpPr>
        <p:spPr>
          <a:xfrm>
            <a:off x="4558553" y="981635"/>
            <a:ext cx="4585447" cy="15713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18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4746"/>
            <a:ext cx="9144766" cy="680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37" name="Group 89"/>
          <p:cNvGraphicFramePr>
            <a:graphicFrameLocks noGrp="1"/>
          </p:cNvGraphicFramePr>
          <p:nvPr/>
        </p:nvGraphicFramePr>
        <p:xfrm>
          <a:off x="357188" y="914400"/>
          <a:ext cx="8429625" cy="609600"/>
        </p:xfrm>
        <a:graphic>
          <a:graphicData uri="http://schemas.openxmlformats.org/drawingml/2006/table">
            <a:tbl>
              <a:tblPr/>
              <a:tblGrid>
                <a:gridCol w="301625"/>
                <a:gridCol w="300037"/>
                <a:gridCol w="301625"/>
                <a:gridCol w="301625"/>
                <a:gridCol w="301625"/>
                <a:gridCol w="303213"/>
                <a:gridCol w="298450"/>
                <a:gridCol w="303212"/>
                <a:gridCol w="300038"/>
                <a:gridCol w="300037"/>
                <a:gridCol w="301625"/>
                <a:gridCol w="300038"/>
                <a:gridCol w="303212"/>
                <a:gridCol w="300038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</a:tblGrid>
              <a:tr h="609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2213" name="Text Box 165"/>
          <p:cNvSpPr txBox="1">
            <a:spLocks noChangeArrowheads="1"/>
          </p:cNvSpPr>
          <p:nvPr/>
        </p:nvSpPr>
        <p:spPr bwMode="auto">
          <a:xfrm>
            <a:off x="785813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彼得</a:t>
            </a:r>
          </a:p>
        </p:txBody>
      </p:sp>
      <p:sp>
        <p:nvSpPr>
          <p:cNvPr id="2214" name="Text Box 166"/>
          <p:cNvSpPr txBox="1">
            <a:spLocks noChangeArrowheads="1"/>
          </p:cNvSpPr>
          <p:nvPr/>
        </p:nvSpPr>
        <p:spPr bwMode="auto">
          <a:xfrm>
            <a:off x="1905000" y="23813"/>
            <a:ext cx="8699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008000"/>
                </a:solidFill>
                <a:ea typeface="SimHei" panose="02010609060101010101" pitchFamily="49" charset="-122"/>
              </a:rPr>
              <a:t>司提反</a:t>
            </a:r>
          </a:p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008000"/>
                </a:solidFill>
                <a:ea typeface="SimHei" panose="02010609060101010101" pitchFamily="49" charset="-122"/>
              </a:rPr>
              <a:t>腓利</a:t>
            </a:r>
          </a:p>
        </p:txBody>
      </p:sp>
      <p:sp>
        <p:nvSpPr>
          <p:cNvPr id="2215" name="Text Box 167"/>
          <p:cNvSpPr txBox="1">
            <a:spLocks noChangeArrowheads="1"/>
          </p:cNvSpPr>
          <p:nvPr/>
        </p:nvSpPr>
        <p:spPr bwMode="auto">
          <a:xfrm>
            <a:off x="6062663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保羅</a:t>
            </a:r>
          </a:p>
        </p:txBody>
      </p:sp>
      <p:sp>
        <p:nvSpPr>
          <p:cNvPr id="2216" name="Text Box 168"/>
          <p:cNvSpPr txBox="1">
            <a:spLocks noChangeArrowheads="1"/>
          </p:cNvSpPr>
          <p:nvPr/>
        </p:nvSpPr>
        <p:spPr bwMode="auto">
          <a:xfrm>
            <a:off x="3201988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彼得</a:t>
            </a:r>
          </a:p>
        </p:txBody>
      </p:sp>
      <p:sp>
        <p:nvSpPr>
          <p:cNvPr id="2217" name="Text Box 169"/>
          <p:cNvSpPr txBox="1">
            <a:spLocks noChangeArrowheads="1"/>
          </p:cNvSpPr>
          <p:nvPr/>
        </p:nvSpPr>
        <p:spPr bwMode="auto">
          <a:xfrm>
            <a:off x="2711450" y="76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掃</a:t>
            </a:r>
          </a:p>
          <a:p>
            <a:pPr algn="l"/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羅</a:t>
            </a:r>
          </a:p>
        </p:txBody>
      </p:sp>
      <p:sp>
        <p:nvSpPr>
          <p:cNvPr id="2218" name="AutoShape 170"/>
          <p:cNvSpPr>
            <a:spLocks/>
          </p:cNvSpPr>
          <p:nvPr/>
        </p:nvSpPr>
        <p:spPr bwMode="auto">
          <a:xfrm rot="16200000">
            <a:off x="1028700" y="38100"/>
            <a:ext cx="152400" cy="1447800"/>
          </a:xfrm>
          <a:prstGeom prst="rightBrace">
            <a:avLst>
              <a:gd name="adj1" fmla="val 52074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9" name="AutoShape 171"/>
          <p:cNvSpPr>
            <a:spLocks/>
          </p:cNvSpPr>
          <p:nvPr/>
        </p:nvSpPr>
        <p:spPr bwMode="auto">
          <a:xfrm rot="16200000">
            <a:off x="2247900" y="342900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0" name="AutoShape 172"/>
          <p:cNvSpPr>
            <a:spLocks/>
          </p:cNvSpPr>
          <p:nvPr/>
        </p:nvSpPr>
        <p:spPr bwMode="auto">
          <a:xfrm rot="16200000">
            <a:off x="3443288" y="342900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1" name="AutoShape 173"/>
          <p:cNvSpPr>
            <a:spLocks/>
          </p:cNvSpPr>
          <p:nvPr/>
        </p:nvSpPr>
        <p:spPr bwMode="auto">
          <a:xfrm rot="16200000">
            <a:off x="6303963" y="-1620838"/>
            <a:ext cx="152400" cy="4765675"/>
          </a:xfrm>
          <a:prstGeom prst="rightBrace">
            <a:avLst>
              <a:gd name="adj1" fmla="val 60804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6" name="Line 178"/>
          <p:cNvSpPr>
            <a:spLocks noChangeShapeType="1"/>
          </p:cNvSpPr>
          <p:nvPr/>
        </p:nvSpPr>
        <p:spPr bwMode="auto">
          <a:xfrm flipV="1">
            <a:off x="2316163" y="154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7" name="Line 179"/>
          <p:cNvSpPr>
            <a:spLocks noChangeShapeType="1"/>
          </p:cNvSpPr>
          <p:nvPr/>
        </p:nvSpPr>
        <p:spPr bwMode="auto">
          <a:xfrm flipV="1">
            <a:off x="3230563" y="154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8" name="Line 180"/>
          <p:cNvSpPr>
            <a:spLocks noChangeShapeType="1"/>
          </p:cNvSpPr>
          <p:nvPr/>
        </p:nvSpPr>
        <p:spPr bwMode="auto">
          <a:xfrm flipV="1">
            <a:off x="2600325" y="154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0" name="Line 182"/>
          <p:cNvSpPr>
            <a:spLocks noChangeShapeType="1"/>
          </p:cNvSpPr>
          <p:nvPr/>
        </p:nvSpPr>
        <p:spPr bwMode="auto">
          <a:xfrm flipV="1">
            <a:off x="823913" y="154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2" name="Text Box 194"/>
          <p:cNvSpPr txBox="1">
            <a:spLocks noChangeArrowheads="1"/>
          </p:cNvSpPr>
          <p:nvPr/>
        </p:nvSpPr>
        <p:spPr bwMode="auto">
          <a:xfrm>
            <a:off x="2124075" y="175101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司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提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反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殉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道</a:t>
            </a:r>
          </a:p>
        </p:txBody>
      </p:sp>
      <p:sp>
        <p:nvSpPr>
          <p:cNvPr id="2244" name="Text Box 196"/>
          <p:cNvSpPr txBox="1">
            <a:spLocks noChangeArrowheads="1"/>
          </p:cNvSpPr>
          <p:nvPr/>
        </p:nvSpPr>
        <p:spPr bwMode="auto">
          <a:xfrm>
            <a:off x="3036888" y="175101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哥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尼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流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信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主</a:t>
            </a:r>
          </a:p>
        </p:txBody>
      </p:sp>
      <p:sp>
        <p:nvSpPr>
          <p:cNvPr id="2245" name="Text Box 197"/>
          <p:cNvSpPr txBox="1">
            <a:spLocks noChangeArrowheads="1"/>
          </p:cNvSpPr>
          <p:nvPr/>
        </p:nvSpPr>
        <p:spPr bwMode="auto">
          <a:xfrm>
            <a:off x="2411413" y="1751013"/>
            <a:ext cx="387350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教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會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受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逼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迫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分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散</a:t>
            </a:r>
          </a:p>
        </p:txBody>
      </p:sp>
      <p:sp>
        <p:nvSpPr>
          <p:cNvPr id="2247" name="Text Box 199"/>
          <p:cNvSpPr txBox="1">
            <a:spLocks noChangeArrowheads="1"/>
          </p:cNvSpPr>
          <p:nvPr/>
        </p:nvSpPr>
        <p:spPr bwMode="auto">
          <a:xfrm>
            <a:off x="633413" y="1751013"/>
            <a:ext cx="387350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聖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靈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降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臨</a:t>
            </a:r>
          </a:p>
          <a:p>
            <a:r>
              <a:rPr lang="zh-TW" altLang="en-US" sz="1600">
                <a:ea typeface="新細明體" panose="02020500000000000000" pitchFamily="18" charset="-120"/>
              </a:rPr>
              <a:t> 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三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千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人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信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主</a:t>
            </a:r>
          </a:p>
        </p:txBody>
      </p:sp>
      <p:sp>
        <p:nvSpPr>
          <p:cNvPr id="2248" name="AutoShape 200"/>
          <p:cNvSpPr>
            <a:spLocks noChangeArrowheads="1"/>
          </p:cNvSpPr>
          <p:nvPr/>
        </p:nvSpPr>
        <p:spPr bwMode="auto">
          <a:xfrm>
            <a:off x="731838" y="4702175"/>
            <a:ext cx="1843087" cy="862013"/>
          </a:xfrm>
          <a:prstGeom prst="wedgeRectCallout">
            <a:avLst>
              <a:gd name="adj1" fmla="val -41042"/>
              <a:gd name="adj2" fmla="val -9696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>
                <a:ea typeface="SimHei" panose="02010609060101010101" pitchFamily="49" charset="-122"/>
              </a:rPr>
              <a:t>彼得開啟猶太人信主之門</a:t>
            </a:r>
          </a:p>
        </p:txBody>
      </p:sp>
      <p:sp>
        <p:nvSpPr>
          <p:cNvPr id="2249" name="AutoShape 201"/>
          <p:cNvSpPr>
            <a:spLocks noChangeArrowheads="1"/>
          </p:cNvSpPr>
          <p:nvPr/>
        </p:nvSpPr>
        <p:spPr bwMode="auto">
          <a:xfrm>
            <a:off x="3119438" y="3471863"/>
            <a:ext cx="1843087" cy="862012"/>
          </a:xfrm>
          <a:prstGeom prst="wedgeRectCallout">
            <a:avLst>
              <a:gd name="adj1" fmla="val -41042"/>
              <a:gd name="adj2" fmla="val -9696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>
                <a:ea typeface="SimHei" panose="02010609060101010101" pitchFamily="49" charset="-122"/>
              </a:rPr>
              <a:t>彼得開啟外邦人信主之門</a:t>
            </a:r>
          </a:p>
        </p:txBody>
      </p:sp>
      <p:sp>
        <p:nvSpPr>
          <p:cNvPr id="2250" name="Rectangle 202" descr="Stationery"/>
          <p:cNvSpPr>
            <a:spLocks noChangeArrowheads="1"/>
          </p:cNvSpPr>
          <p:nvPr/>
        </p:nvSpPr>
        <p:spPr bwMode="auto">
          <a:xfrm>
            <a:off x="3054350" y="4805363"/>
            <a:ext cx="5762625" cy="1422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「我還告訴你，你是彼得，我要把我的教會建造在這磐石上；陰間的權柄，不能勝過他。我要把</a:t>
            </a:r>
            <a:r>
              <a:rPr lang="zh-TW" altLang="en-US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天國的鑰匙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給你，凡你在地上所捆綁的，在天上也要捆綁；凡你們在地上所釋放的，在天上也要釋放。」 </a:t>
            </a:r>
            <a:r>
              <a:rPr lang="en-US" altLang="zh-TW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太</a:t>
            </a:r>
            <a:r>
              <a:rPr lang="en-US" altLang="zh-TW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16:18-19)</a:t>
            </a:r>
            <a:endParaRPr lang="zh-TW" altLang="en-US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74106" y="6548438"/>
            <a:ext cx="1062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Biblepoint.net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2514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3" grpId="0"/>
      <p:bldP spid="2214" grpId="0"/>
      <p:bldP spid="2215" grpId="0"/>
      <p:bldP spid="2216" grpId="0"/>
      <p:bldP spid="2217" grpId="0"/>
      <p:bldP spid="2218" grpId="0" animBg="1"/>
      <p:bldP spid="2219" grpId="0" animBg="1"/>
      <p:bldP spid="2220" grpId="0" animBg="1"/>
      <p:bldP spid="2221" grpId="0" animBg="1"/>
      <p:bldP spid="2226" grpId="0" animBg="1"/>
      <p:bldP spid="2227" grpId="0" animBg="1"/>
      <p:bldP spid="2228" grpId="0" animBg="1"/>
      <p:bldP spid="2230" grpId="0" animBg="1"/>
      <p:bldP spid="2242" grpId="0"/>
      <p:bldP spid="2244" grpId="0"/>
      <p:bldP spid="2245" grpId="0"/>
      <p:bldP spid="2247" grpId="0"/>
      <p:bldP spid="2248" grpId="0" animBg="1"/>
      <p:bldP spid="2249" grpId="0" animBg="1"/>
      <p:bldP spid="22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Group 2"/>
          <p:cNvGraphicFramePr>
            <a:graphicFrameLocks noGrp="1"/>
          </p:cNvGraphicFramePr>
          <p:nvPr/>
        </p:nvGraphicFramePr>
        <p:xfrm>
          <a:off x="357188" y="914400"/>
          <a:ext cx="8429625" cy="609600"/>
        </p:xfrm>
        <a:graphic>
          <a:graphicData uri="http://schemas.openxmlformats.org/drawingml/2006/table">
            <a:tbl>
              <a:tblPr/>
              <a:tblGrid>
                <a:gridCol w="301625"/>
                <a:gridCol w="300037"/>
                <a:gridCol w="301625"/>
                <a:gridCol w="301625"/>
                <a:gridCol w="301625"/>
                <a:gridCol w="303213"/>
                <a:gridCol w="298450"/>
                <a:gridCol w="303212"/>
                <a:gridCol w="300038"/>
                <a:gridCol w="300037"/>
                <a:gridCol w="301625"/>
                <a:gridCol w="300038"/>
                <a:gridCol w="303212"/>
                <a:gridCol w="300038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</a:tblGrid>
              <a:tr h="609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521" name="Group 161"/>
          <p:cNvGraphicFramePr>
            <a:graphicFrameLocks noGrp="1"/>
          </p:cNvGraphicFramePr>
          <p:nvPr/>
        </p:nvGraphicFramePr>
        <p:xfrm>
          <a:off x="357188" y="914400"/>
          <a:ext cx="8429625" cy="609600"/>
        </p:xfrm>
        <a:graphic>
          <a:graphicData uri="http://schemas.openxmlformats.org/drawingml/2006/table">
            <a:tbl>
              <a:tblPr/>
              <a:tblGrid>
                <a:gridCol w="301625"/>
                <a:gridCol w="300037"/>
                <a:gridCol w="301625"/>
                <a:gridCol w="301625"/>
                <a:gridCol w="301625"/>
                <a:gridCol w="303213"/>
                <a:gridCol w="298450"/>
                <a:gridCol w="303212"/>
                <a:gridCol w="300038"/>
                <a:gridCol w="300037"/>
                <a:gridCol w="301625"/>
                <a:gridCol w="300038"/>
                <a:gridCol w="303212"/>
                <a:gridCol w="300038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</a:tblGrid>
              <a:tr h="609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15498" name="Text Box 138"/>
          <p:cNvSpPr txBox="1">
            <a:spLocks noChangeArrowheads="1"/>
          </p:cNvSpPr>
          <p:nvPr/>
        </p:nvSpPr>
        <p:spPr bwMode="auto">
          <a:xfrm>
            <a:off x="785813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彼得</a:t>
            </a:r>
          </a:p>
        </p:txBody>
      </p:sp>
      <p:sp>
        <p:nvSpPr>
          <p:cNvPr id="15499" name="Text Box 139"/>
          <p:cNvSpPr txBox="1">
            <a:spLocks noChangeArrowheads="1"/>
          </p:cNvSpPr>
          <p:nvPr/>
        </p:nvSpPr>
        <p:spPr bwMode="auto">
          <a:xfrm>
            <a:off x="1905000" y="23813"/>
            <a:ext cx="8699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008000"/>
                </a:solidFill>
                <a:ea typeface="SimHei" panose="02010609060101010101" pitchFamily="49" charset="-122"/>
              </a:rPr>
              <a:t>司提反</a:t>
            </a:r>
          </a:p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008000"/>
                </a:solidFill>
                <a:ea typeface="SimHei" panose="02010609060101010101" pitchFamily="49" charset="-122"/>
              </a:rPr>
              <a:t>腓利</a:t>
            </a:r>
          </a:p>
        </p:txBody>
      </p:sp>
      <p:sp>
        <p:nvSpPr>
          <p:cNvPr id="15500" name="Text Box 140"/>
          <p:cNvSpPr txBox="1">
            <a:spLocks noChangeArrowheads="1"/>
          </p:cNvSpPr>
          <p:nvPr/>
        </p:nvSpPr>
        <p:spPr bwMode="auto">
          <a:xfrm>
            <a:off x="6062663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保羅</a:t>
            </a:r>
          </a:p>
        </p:txBody>
      </p:sp>
      <p:sp>
        <p:nvSpPr>
          <p:cNvPr id="15501" name="Text Box 141"/>
          <p:cNvSpPr txBox="1">
            <a:spLocks noChangeArrowheads="1"/>
          </p:cNvSpPr>
          <p:nvPr/>
        </p:nvSpPr>
        <p:spPr bwMode="auto">
          <a:xfrm>
            <a:off x="3201988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彼得</a:t>
            </a:r>
          </a:p>
        </p:txBody>
      </p:sp>
      <p:sp>
        <p:nvSpPr>
          <p:cNvPr id="15502" name="Text Box 142"/>
          <p:cNvSpPr txBox="1">
            <a:spLocks noChangeArrowheads="1"/>
          </p:cNvSpPr>
          <p:nvPr/>
        </p:nvSpPr>
        <p:spPr bwMode="auto">
          <a:xfrm>
            <a:off x="2711450" y="76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掃</a:t>
            </a:r>
          </a:p>
          <a:p>
            <a:pPr algn="l"/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羅</a:t>
            </a:r>
          </a:p>
        </p:txBody>
      </p:sp>
      <p:sp>
        <p:nvSpPr>
          <p:cNvPr id="15503" name="AutoShape 143"/>
          <p:cNvSpPr>
            <a:spLocks/>
          </p:cNvSpPr>
          <p:nvPr/>
        </p:nvSpPr>
        <p:spPr bwMode="auto">
          <a:xfrm rot="16200000">
            <a:off x="1028700" y="38100"/>
            <a:ext cx="152400" cy="1447800"/>
          </a:xfrm>
          <a:prstGeom prst="rightBrace">
            <a:avLst>
              <a:gd name="adj1" fmla="val 52074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04" name="AutoShape 144"/>
          <p:cNvSpPr>
            <a:spLocks/>
          </p:cNvSpPr>
          <p:nvPr/>
        </p:nvSpPr>
        <p:spPr bwMode="auto">
          <a:xfrm rot="16200000">
            <a:off x="2247900" y="342900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05" name="AutoShape 145"/>
          <p:cNvSpPr>
            <a:spLocks/>
          </p:cNvSpPr>
          <p:nvPr/>
        </p:nvSpPr>
        <p:spPr bwMode="auto">
          <a:xfrm rot="16200000">
            <a:off x="3443288" y="342900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06" name="AutoShape 146"/>
          <p:cNvSpPr>
            <a:spLocks/>
          </p:cNvSpPr>
          <p:nvPr/>
        </p:nvSpPr>
        <p:spPr bwMode="auto">
          <a:xfrm rot="16200000">
            <a:off x="6303963" y="-1620838"/>
            <a:ext cx="152400" cy="4765675"/>
          </a:xfrm>
          <a:prstGeom prst="rightBrace">
            <a:avLst>
              <a:gd name="adj1" fmla="val 60804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974106" y="6548438"/>
            <a:ext cx="1062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Biblepoint.net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0153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Group 2"/>
          <p:cNvGraphicFramePr>
            <a:graphicFrameLocks noGrp="1"/>
          </p:cNvGraphicFramePr>
          <p:nvPr/>
        </p:nvGraphicFramePr>
        <p:xfrm>
          <a:off x="357188" y="914400"/>
          <a:ext cx="8429625" cy="609600"/>
        </p:xfrm>
        <a:graphic>
          <a:graphicData uri="http://schemas.openxmlformats.org/drawingml/2006/table">
            <a:tbl>
              <a:tblPr/>
              <a:tblGrid>
                <a:gridCol w="301625"/>
                <a:gridCol w="300037"/>
                <a:gridCol w="301625"/>
                <a:gridCol w="301625"/>
                <a:gridCol w="301625"/>
                <a:gridCol w="303213"/>
                <a:gridCol w="298450"/>
                <a:gridCol w="303212"/>
                <a:gridCol w="300038"/>
                <a:gridCol w="300037"/>
                <a:gridCol w="301625"/>
                <a:gridCol w="300038"/>
                <a:gridCol w="303212"/>
                <a:gridCol w="300038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</a:tblGrid>
              <a:tr h="609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23" name="Group 151"/>
          <p:cNvGraphicFramePr>
            <a:graphicFrameLocks noGrp="1"/>
          </p:cNvGraphicFramePr>
          <p:nvPr/>
        </p:nvGraphicFramePr>
        <p:xfrm>
          <a:off x="357188" y="914400"/>
          <a:ext cx="8429625" cy="609600"/>
        </p:xfrm>
        <a:graphic>
          <a:graphicData uri="http://schemas.openxmlformats.org/drawingml/2006/table">
            <a:tbl>
              <a:tblPr/>
              <a:tblGrid>
                <a:gridCol w="301625"/>
                <a:gridCol w="300037"/>
                <a:gridCol w="301625"/>
                <a:gridCol w="301625"/>
                <a:gridCol w="301625"/>
                <a:gridCol w="303213"/>
                <a:gridCol w="298450"/>
                <a:gridCol w="303212"/>
                <a:gridCol w="300038"/>
                <a:gridCol w="300037"/>
                <a:gridCol w="301625"/>
                <a:gridCol w="300038"/>
                <a:gridCol w="303212"/>
                <a:gridCol w="300038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  <a:gridCol w="301625"/>
                <a:gridCol w="300037"/>
                <a:gridCol w="301625"/>
                <a:gridCol w="300038"/>
                <a:gridCol w="301625"/>
              </a:tblGrid>
              <a:tr h="609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pic>
        <p:nvPicPr>
          <p:cNvPr id="3194" name="Picture 122" descr="ActsMap_Roman_Borders_Pauls_Trav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370138"/>
            <a:ext cx="6667500" cy="431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17" name="Oval 145"/>
          <p:cNvSpPr>
            <a:spLocks noChangeArrowheads="1"/>
          </p:cNvSpPr>
          <p:nvPr/>
        </p:nvSpPr>
        <p:spPr bwMode="auto">
          <a:xfrm>
            <a:off x="7097713" y="6276975"/>
            <a:ext cx="88900" cy="9207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9" name="Oval 147"/>
          <p:cNvSpPr>
            <a:spLocks noChangeArrowheads="1"/>
          </p:cNvSpPr>
          <p:nvPr/>
        </p:nvSpPr>
        <p:spPr bwMode="auto">
          <a:xfrm>
            <a:off x="5146675" y="4422775"/>
            <a:ext cx="88900" cy="9207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20" name="Oval 148"/>
          <p:cNvSpPr>
            <a:spLocks noChangeArrowheads="1"/>
          </p:cNvSpPr>
          <p:nvPr/>
        </p:nvSpPr>
        <p:spPr bwMode="auto">
          <a:xfrm>
            <a:off x="4052888" y="4452938"/>
            <a:ext cx="88900" cy="9207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21" name="Oval 149"/>
          <p:cNvSpPr>
            <a:spLocks noChangeArrowheads="1"/>
          </p:cNvSpPr>
          <p:nvPr/>
        </p:nvSpPr>
        <p:spPr bwMode="auto">
          <a:xfrm>
            <a:off x="4467225" y="3413125"/>
            <a:ext cx="88900" cy="9207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22" name="Oval 150"/>
          <p:cNvSpPr>
            <a:spLocks noChangeArrowheads="1"/>
          </p:cNvSpPr>
          <p:nvPr/>
        </p:nvSpPr>
        <p:spPr bwMode="auto">
          <a:xfrm>
            <a:off x="1528763" y="3182938"/>
            <a:ext cx="88900" cy="9207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26" name="AutoShape 154"/>
          <p:cNvSpPr>
            <a:spLocks noChangeArrowheads="1"/>
          </p:cNvSpPr>
          <p:nvPr/>
        </p:nvSpPr>
        <p:spPr bwMode="auto">
          <a:xfrm>
            <a:off x="7327900" y="6046788"/>
            <a:ext cx="925513" cy="327025"/>
          </a:xfrm>
          <a:prstGeom prst="wedgeRectCallout">
            <a:avLst>
              <a:gd name="adj1" fmla="val -61491"/>
              <a:gd name="adj2" fmla="val 26699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TW" altLang="en-US" sz="140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3227" name="AutoShape 155"/>
          <p:cNvSpPr>
            <a:spLocks noChangeArrowheads="1"/>
          </p:cNvSpPr>
          <p:nvPr/>
        </p:nvSpPr>
        <p:spPr bwMode="auto">
          <a:xfrm>
            <a:off x="7594600" y="4687888"/>
            <a:ext cx="742950" cy="327025"/>
          </a:xfrm>
          <a:prstGeom prst="wedgeRectCallout">
            <a:avLst>
              <a:gd name="adj1" fmla="val -64315"/>
              <a:gd name="adj2" fmla="val 26699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TW" altLang="en-US" sz="1400">
                <a:ea typeface="SimHei" panose="02010609060101010101" pitchFamily="49" charset="-122"/>
              </a:rPr>
              <a:t>安提阿</a:t>
            </a:r>
          </a:p>
        </p:txBody>
      </p:sp>
      <p:sp>
        <p:nvSpPr>
          <p:cNvPr id="3232" name="Oval 160"/>
          <p:cNvSpPr>
            <a:spLocks noChangeArrowheads="1"/>
          </p:cNvSpPr>
          <p:nvPr/>
        </p:nvSpPr>
        <p:spPr bwMode="auto">
          <a:xfrm>
            <a:off x="7011988" y="6091238"/>
            <a:ext cx="88900" cy="9207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4" name="Freeform 162"/>
          <p:cNvSpPr>
            <a:spLocks/>
          </p:cNvSpPr>
          <p:nvPr/>
        </p:nvSpPr>
        <p:spPr bwMode="auto">
          <a:xfrm>
            <a:off x="6442075" y="5349875"/>
            <a:ext cx="355600" cy="123825"/>
          </a:xfrm>
          <a:custGeom>
            <a:avLst/>
            <a:gdLst>
              <a:gd name="T0" fmla="*/ 224 w 224"/>
              <a:gd name="T1" fmla="*/ 0 h 78"/>
              <a:gd name="T2" fmla="*/ 132 w 224"/>
              <a:gd name="T3" fmla="*/ 67 h 78"/>
              <a:gd name="T4" fmla="*/ 0 w 224"/>
              <a:gd name="T5" fmla="*/ 6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" h="78">
                <a:moveTo>
                  <a:pt x="224" y="0"/>
                </a:moveTo>
                <a:cubicBezTo>
                  <a:pt x="209" y="11"/>
                  <a:pt x="169" y="56"/>
                  <a:pt x="132" y="67"/>
                </a:cubicBezTo>
                <a:cubicBezTo>
                  <a:pt x="95" y="78"/>
                  <a:pt x="27" y="65"/>
                  <a:pt x="0" y="6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" name="Freeform 163"/>
          <p:cNvSpPr>
            <a:spLocks/>
          </p:cNvSpPr>
          <p:nvPr/>
        </p:nvSpPr>
        <p:spPr bwMode="auto">
          <a:xfrm>
            <a:off x="6054725" y="4797425"/>
            <a:ext cx="384175" cy="650875"/>
          </a:xfrm>
          <a:custGeom>
            <a:avLst/>
            <a:gdLst>
              <a:gd name="T0" fmla="*/ 242 w 242"/>
              <a:gd name="T1" fmla="*/ 410 h 410"/>
              <a:gd name="T2" fmla="*/ 112 w 242"/>
              <a:gd name="T3" fmla="*/ 302 h 410"/>
              <a:gd name="T4" fmla="*/ 0 w 242"/>
              <a:gd name="T5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2" h="410">
                <a:moveTo>
                  <a:pt x="242" y="410"/>
                </a:moveTo>
                <a:cubicBezTo>
                  <a:pt x="197" y="390"/>
                  <a:pt x="152" y="370"/>
                  <a:pt x="112" y="302"/>
                </a:cubicBezTo>
                <a:cubicBezTo>
                  <a:pt x="72" y="234"/>
                  <a:pt x="19" y="50"/>
                  <a:pt x="0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" name="Freeform 164"/>
          <p:cNvSpPr>
            <a:spLocks/>
          </p:cNvSpPr>
          <p:nvPr/>
        </p:nvSpPr>
        <p:spPr bwMode="auto">
          <a:xfrm>
            <a:off x="6111875" y="4408488"/>
            <a:ext cx="749300" cy="257175"/>
          </a:xfrm>
          <a:custGeom>
            <a:avLst/>
            <a:gdLst>
              <a:gd name="T0" fmla="*/ 0 w 472"/>
              <a:gd name="T1" fmla="*/ 0 h 162"/>
              <a:gd name="T2" fmla="*/ 184 w 472"/>
              <a:gd name="T3" fmla="*/ 43 h 162"/>
              <a:gd name="T4" fmla="*/ 273 w 472"/>
              <a:gd name="T5" fmla="*/ 79 h 162"/>
              <a:gd name="T6" fmla="*/ 290 w 472"/>
              <a:gd name="T7" fmla="*/ 156 h 162"/>
              <a:gd name="T8" fmla="*/ 472 w 472"/>
              <a:gd name="T9" fmla="*/ 117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2" h="162">
                <a:moveTo>
                  <a:pt x="0" y="0"/>
                </a:moveTo>
                <a:cubicBezTo>
                  <a:pt x="69" y="15"/>
                  <a:pt x="139" y="30"/>
                  <a:pt x="184" y="43"/>
                </a:cubicBezTo>
                <a:cubicBezTo>
                  <a:pt x="229" y="56"/>
                  <a:pt x="255" y="60"/>
                  <a:pt x="273" y="79"/>
                </a:cubicBezTo>
                <a:cubicBezTo>
                  <a:pt x="291" y="98"/>
                  <a:pt x="257" y="150"/>
                  <a:pt x="290" y="156"/>
                </a:cubicBezTo>
                <a:cubicBezTo>
                  <a:pt x="323" y="162"/>
                  <a:pt x="430" y="128"/>
                  <a:pt x="472" y="117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7" name="Freeform 165"/>
          <p:cNvSpPr>
            <a:spLocks/>
          </p:cNvSpPr>
          <p:nvPr/>
        </p:nvSpPr>
        <p:spPr bwMode="auto">
          <a:xfrm>
            <a:off x="6057900" y="4822825"/>
            <a:ext cx="1303338" cy="334963"/>
          </a:xfrm>
          <a:custGeom>
            <a:avLst/>
            <a:gdLst>
              <a:gd name="T0" fmla="*/ 0 w 821"/>
              <a:gd name="T1" fmla="*/ 0 h 211"/>
              <a:gd name="T2" fmla="*/ 166 w 821"/>
              <a:gd name="T3" fmla="*/ 156 h 211"/>
              <a:gd name="T4" fmla="*/ 377 w 821"/>
              <a:gd name="T5" fmla="*/ 200 h 211"/>
              <a:gd name="T6" fmla="*/ 821 w 821"/>
              <a:gd name="T7" fmla="*/ 8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1" h="211">
                <a:moveTo>
                  <a:pt x="0" y="0"/>
                </a:moveTo>
                <a:cubicBezTo>
                  <a:pt x="51" y="61"/>
                  <a:pt x="103" y="123"/>
                  <a:pt x="166" y="156"/>
                </a:cubicBezTo>
                <a:cubicBezTo>
                  <a:pt x="229" y="189"/>
                  <a:pt x="268" y="211"/>
                  <a:pt x="377" y="200"/>
                </a:cubicBezTo>
                <a:cubicBezTo>
                  <a:pt x="486" y="189"/>
                  <a:pt x="729" y="112"/>
                  <a:pt x="821" y="89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8" name="Freeform 166"/>
          <p:cNvSpPr>
            <a:spLocks/>
          </p:cNvSpPr>
          <p:nvPr/>
        </p:nvSpPr>
        <p:spPr bwMode="auto">
          <a:xfrm>
            <a:off x="6797675" y="4945063"/>
            <a:ext cx="612775" cy="404812"/>
          </a:xfrm>
          <a:custGeom>
            <a:avLst/>
            <a:gdLst>
              <a:gd name="T0" fmla="*/ 386 w 386"/>
              <a:gd name="T1" fmla="*/ 0 h 255"/>
              <a:gd name="T2" fmla="*/ 235 w 386"/>
              <a:gd name="T3" fmla="*/ 154 h 255"/>
              <a:gd name="T4" fmla="*/ 0 w 386"/>
              <a:gd name="T5" fmla="*/ 255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6" h="255">
                <a:moveTo>
                  <a:pt x="386" y="0"/>
                </a:moveTo>
                <a:cubicBezTo>
                  <a:pt x="342" y="56"/>
                  <a:pt x="299" y="112"/>
                  <a:pt x="235" y="154"/>
                </a:cubicBezTo>
                <a:cubicBezTo>
                  <a:pt x="171" y="196"/>
                  <a:pt x="39" y="238"/>
                  <a:pt x="0" y="255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9" name="Freeform 167"/>
          <p:cNvSpPr>
            <a:spLocks/>
          </p:cNvSpPr>
          <p:nvPr/>
        </p:nvSpPr>
        <p:spPr bwMode="auto">
          <a:xfrm>
            <a:off x="6054725" y="4419600"/>
            <a:ext cx="49213" cy="381000"/>
          </a:xfrm>
          <a:custGeom>
            <a:avLst/>
            <a:gdLst>
              <a:gd name="T0" fmla="*/ 0 w 31"/>
              <a:gd name="T1" fmla="*/ 240 h 240"/>
              <a:gd name="T2" fmla="*/ 31 w 31"/>
              <a:gd name="T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1" h="240">
                <a:moveTo>
                  <a:pt x="0" y="240"/>
                </a:moveTo>
                <a:cubicBezTo>
                  <a:pt x="5" y="200"/>
                  <a:pt x="10" y="65"/>
                  <a:pt x="31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8" name="Oval 146"/>
          <p:cNvSpPr>
            <a:spLocks noChangeArrowheads="1"/>
          </p:cNvSpPr>
          <p:nvPr/>
        </p:nvSpPr>
        <p:spPr bwMode="auto">
          <a:xfrm>
            <a:off x="7372350" y="4902200"/>
            <a:ext cx="88900" cy="9207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66" name="Text Box 194"/>
          <p:cNvSpPr txBox="1">
            <a:spLocks noChangeArrowheads="1"/>
          </p:cNvSpPr>
          <p:nvPr/>
        </p:nvSpPr>
        <p:spPr bwMode="auto">
          <a:xfrm>
            <a:off x="785813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彼得</a:t>
            </a:r>
          </a:p>
        </p:txBody>
      </p:sp>
      <p:sp>
        <p:nvSpPr>
          <p:cNvPr id="3267" name="Text Box 195"/>
          <p:cNvSpPr txBox="1">
            <a:spLocks noChangeArrowheads="1"/>
          </p:cNvSpPr>
          <p:nvPr/>
        </p:nvSpPr>
        <p:spPr bwMode="auto">
          <a:xfrm>
            <a:off x="1905000" y="23813"/>
            <a:ext cx="8699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008000"/>
                </a:solidFill>
                <a:ea typeface="SimHei" panose="02010609060101010101" pitchFamily="49" charset="-122"/>
              </a:rPr>
              <a:t>司提反</a:t>
            </a:r>
          </a:p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008000"/>
                </a:solidFill>
                <a:ea typeface="SimHei" panose="02010609060101010101" pitchFamily="49" charset="-122"/>
              </a:rPr>
              <a:t>腓利</a:t>
            </a:r>
          </a:p>
        </p:txBody>
      </p:sp>
      <p:sp>
        <p:nvSpPr>
          <p:cNvPr id="3268" name="Text Box 196"/>
          <p:cNvSpPr txBox="1">
            <a:spLocks noChangeArrowheads="1"/>
          </p:cNvSpPr>
          <p:nvPr/>
        </p:nvSpPr>
        <p:spPr bwMode="auto">
          <a:xfrm>
            <a:off x="6062663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保羅</a:t>
            </a:r>
          </a:p>
        </p:txBody>
      </p:sp>
      <p:sp>
        <p:nvSpPr>
          <p:cNvPr id="3269" name="Text Box 197"/>
          <p:cNvSpPr txBox="1">
            <a:spLocks noChangeArrowheads="1"/>
          </p:cNvSpPr>
          <p:nvPr/>
        </p:nvSpPr>
        <p:spPr bwMode="auto">
          <a:xfrm>
            <a:off x="3201988" y="328613"/>
            <a:ext cx="6413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彼得</a:t>
            </a:r>
          </a:p>
        </p:txBody>
      </p:sp>
      <p:sp>
        <p:nvSpPr>
          <p:cNvPr id="3270" name="Text Box 198"/>
          <p:cNvSpPr txBox="1">
            <a:spLocks noChangeArrowheads="1"/>
          </p:cNvSpPr>
          <p:nvPr/>
        </p:nvSpPr>
        <p:spPr bwMode="auto">
          <a:xfrm>
            <a:off x="2711450" y="76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掃</a:t>
            </a:r>
          </a:p>
          <a:p>
            <a:pPr algn="l"/>
            <a:r>
              <a:rPr lang="zh-TW" altLang="en-US">
                <a:solidFill>
                  <a:schemeClr val="accent2"/>
                </a:solidFill>
                <a:ea typeface="SimHei" panose="02010609060101010101" pitchFamily="49" charset="-122"/>
              </a:rPr>
              <a:t>羅</a:t>
            </a:r>
          </a:p>
        </p:txBody>
      </p:sp>
      <p:sp>
        <p:nvSpPr>
          <p:cNvPr id="3271" name="AutoShape 199"/>
          <p:cNvSpPr>
            <a:spLocks/>
          </p:cNvSpPr>
          <p:nvPr/>
        </p:nvSpPr>
        <p:spPr bwMode="auto">
          <a:xfrm rot="16200000">
            <a:off x="1028700" y="38100"/>
            <a:ext cx="152400" cy="1447800"/>
          </a:xfrm>
          <a:prstGeom prst="rightBrace">
            <a:avLst>
              <a:gd name="adj1" fmla="val 52074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2" name="AutoShape 200"/>
          <p:cNvSpPr>
            <a:spLocks/>
          </p:cNvSpPr>
          <p:nvPr/>
        </p:nvSpPr>
        <p:spPr bwMode="auto">
          <a:xfrm rot="16200000">
            <a:off x="2247900" y="342900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3" name="AutoShape 201"/>
          <p:cNvSpPr>
            <a:spLocks/>
          </p:cNvSpPr>
          <p:nvPr/>
        </p:nvSpPr>
        <p:spPr bwMode="auto">
          <a:xfrm rot="16200000">
            <a:off x="3443288" y="342900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4" name="AutoShape 202"/>
          <p:cNvSpPr>
            <a:spLocks/>
          </p:cNvSpPr>
          <p:nvPr/>
        </p:nvSpPr>
        <p:spPr bwMode="auto">
          <a:xfrm rot="16200000">
            <a:off x="6303963" y="-1620838"/>
            <a:ext cx="152400" cy="4765675"/>
          </a:xfrm>
          <a:prstGeom prst="rightBrace">
            <a:avLst>
              <a:gd name="adj1" fmla="val 60804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5" name="Rectangle 203"/>
          <p:cNvSpPr>
            <a:spLocks noChangeArrowheads="1"/>
          </p:cNvSpPr>
          <p:nvPr/>
        </p:nvSpPr>
        <p:spPr bwMode="auto">
          <a:xfrm>
            <a:off x="3957638" y="827088"/>
            <a:ext cx="614362" cy="14716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" name="Text Box 208"/>
          <p:cNvSpPr txBox="1">
            <a:spLocks noChangeArrowheads="1"/>
          </p:cNvSpPr>
          <p:nvPr/>
        </p:nvSpPr>
        <p:spPr bwMode="auto">
          <a:xfrm>
            <a:off x="3862388" y="1676400"/>
            <a:ext cx="793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第一次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旅行</a:t>
            </a:r>
          </a:p>
        </p:txBody>
      </p:sp>
      <p:sp>
        <p:nvSpPr>
          <p:cNvPr id="3281" name="Text Box 209"/>
          <p:cNvSpPr txBox="1">
            <a:spLocks noChangeArrowheads="1"/>
          </p:cNvSpPr>
          <p:nvPr/>
        </p:nvSpPr>
        <p:spPr bwMode="auto">
          <a:xfrm>
            <a:off x="4921250" y="1676400"/>
            <a:ext cx="793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第二次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旅行</a:t>
            </a:r>
          </a:p>
        </p:txBody>
      </p:sp>
      <p:sp>
        <p:nvSpPr>
          <p:cNvPr id="3282" name="Text Box 210"/>
          <p:cNvSpPr txBox="1">
            <a:spLocks noChangeArrowheads="1"/>
          </p:cNvSpPr>
          <p:nvPr/>
        </p:nvSpPr>
        <p:spPr bwMode="auto">
          <a:xfrm>
            <a:off x="5683250" y="1665288"/>
            <a:ext cx="793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第三次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旅行</a:t>
            </a:r>
          </a:p>
        </p:txBody>
      </p:sp>
      <p:sp>
        <p:nvSpPr>
          <p:cNvPr id="3283" name="Text Box 211"/>
          <p:cNvSpPr txBox="1">
            <a:spLocks noChangeArrowheads="1"/>
          </p:cNvSpPr>
          <p:nvPr/>
        </p:nvSpPr>
        <p:spPr bwMode="auto">
          <a:xfrm>
            <a:off x="8077200" y="1665288"/>
            <a:ext cx="793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ea typeface="SimHei" panose="02010609060101010101" pitchFamily="49" charset="-122"/>
              </a:rPr>
              <a:t>第四次</a:t>
            </a:r>
          </a:p>
          <a:p>
            <a:r>
              <a:rPr lang="zh-TW" altLang="en-US" sz="1600">
                <a:ea typeface="SimHei" panose="02010609060101010101" pitchFamily="49" charset="-122"/>
              </a:rPr>
              <a:t>旅行</a:t>
            </a:r>
          </a:p>
        </p:txBody>
      </p:sp>
      <p:sp>
        <p:nvSpPr>
          <p:cNvPr id="3284" name="Text Box 212"/>
          <p:cNvSpPr txBox="1">
            <a:spLocks noChangeArrowheads="1"/>
          </p:cNvSpPr>
          <p:nvPr/>
        </p:nvSpPr>
        <p:spPr bwMode="auto">
          <a:xfrm>
            <a:off x="6800850" y="1665288"/>
            <a:ext cx="996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solidFill>
                  <a:srgbClr val="9900CC"/>
                </a:solidFill>
                <a:ea typeface="SimHei" panose="02010609060101010101" pitchFamily="49" charset="-122"/>
              </a:rPr>
              <a:t>被囚受審</a:t>
            </a:r>
          </a:p>
        </p:txBody>
      </p:sp>
      <p:sp>
        <p:nvSpPr>
          <p:cNvPr id="3285" name="AutoShape 213"/>
          <p:cNvSpPr>
            <a:spLocks/>
          </p:cNvSpPr>
          <p:nvPr/>
        </p:nvSpPr>
        <p:spPr bwMode="auto">
          <a:xfrm rot="5400000">
            <a:off x="5254625" y="1222375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6" name="AutoShape 214"/>
          <p:cNvSpPr>
            <a:spLocks/>
          </p:cNvSpPr>
          <p:nvPr/>
        </p:nvSpPr>
        <p:spPr bwMode="auto">
          <a:xfrm rot="5400000">
            <a:off x="6003132" y="1362868"/>
            <a:ext cx="152400" cy="557213"/>
          </a:xfrm>
          <a:prstGeom prst="rightBrace">
            <a:avLst>
              <a:gd name="adj1" fmla="val 30469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7" name="AutoShape 215"/>
          <p:cNvSpPr>
            <a:spLocks/>
          </p:cNvSpPr>
          <p:nvPr/>
        </p:nvSpPr>
        <p:spPr bwMode="auto">
          <a:xfrm rot="5400000">
            <a:off x="4193382" y="1362868"/>
            <a:ext cx="152400" cy="557213"/>
          </a:xfrm>
          <a:prstGeom prst="rightBrace">
            <a:avLst>
              <a:gd name="adj1" fmla="val 30469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8" name="AutoShape 216"/>
          <p:cNvSpPr>
            <a:spLocks/>
          </p:cNvSpPr>
          <p:nvPr/>
        </p:nvSpPr>
        <p:spPr bwMode="auto">
          <a:xfrm rot="5400000">
            <a:off x="8409782" y="1362868"/>
            <a:ext cx="152400" cy="557213"/>
          </a:xfrm>
          <a:prstGeom prst="rightBrace">
            <a:avLst>
              <a:gd name="adj1" fmla="val 30469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9" name="AutoShape 217"/>
          <p:cNvSpPr>
            <a:spLocks/>
          </p:cNvSpPr>
          <p:nvPr/>
        </p:nvSpPr>
        <p:spPr bwMode="auto">
          <a:xfrm rot="5400000">
            <a:off x="7209632" y="762793"/>
            <a:ext cx="152400" cy="1757363"/>
          </a:xfrm>
          <a:prstGeom prst="rightBrace">
            <a:avLst>
              <a:gd name="adj1" fmla="val 47887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" name="Text Box 218"/>
          <p:cNvSpPr txBox="1">
            <a:spLocks noChangeArrowheads="1"/>
          </p:cNvSpPr>
          <p:nvPr/>
        </p:nvSpPr>
        <p:spPr bwMode="auto">
          <a:xfrm>
            <a:off x="2730500" y="1603375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信</a:t>
            </a:r>
          </a:p>
          <a:p>
            <a:pPr algn="l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主</a:t>
            </a:r>
          </a:p>
        </p:txBody>
      </p:sp>
      <p:sp>
        <p:nvSpPr>
          <p:cNvPr id="3291" name="Text Box 219"/>
          <p:cNvSpPr txBox="1">
            <a:spLocks noChangeArrowheads="1"/>
          </p:cNvSpPr>
          <p:nvPr/>
        </p:nvSpPr>
        <p:spPr bwMode="auto">
          <a:xfrm>
            <a:off x="4533900" y="16049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sz="1600">
                <a:solidFill>
                  <a:srgbClr val="9900CC"/>
                </a:solidFill>
                <a:ea typeface="SimHei" panose="02010609060101010101" pitchFamily="49" charset="-122"/>
              </a:rPr>
              <a:t>大</a:t>
            </a:r>
          </a:p>
          <a:p>
            <a:pPr algn="l"/>
            <a:r>
              <a:rPr lang="zh-TW" altLang="en-US" sz="1600">
                <a:solidFill>
                  <a:srgbClr val="9900CC"/>
                </a:solidFill>
                <a:ea typeface="SimHei" panose="02010609060101010101" pitchFamily="49" charset="-122"/>
              </a:rPr>
              <a:t>會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74106" y="6548438"/>
            <a:ext cx="1062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Biblepoint.net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99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1000"/>
                                        <p:tgtEl>
                                          <p:spTgt spid="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1000"/>
                                        <p:tgtEl>
                                          <p:spTgt spid="3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1000"/>
                                        <p:tgtEl>
                                          <p:spTgt spid="3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7" grpId="0" animBg="1"/>
      <p:bldP spid="3219" grpId="0" animBg="1"/>
      <p:bldP spid="3220" grpId="0" animBg="1"/>
      <p:bldP spid="3221" grpId="0" animBg="1"/>
      <p:bldP spid="3222" grpId="0" animBg="1"/>
      <p:bldP spid="3226" grpId="0" animBg="1"/>
      <p:bldP spid="3227" grpId="0" animBg="1"/>
      <p:bldP spid="3232" grpId="0" animBg="1"/>
      <p:bldP spid="3234" grpId="0" animBg="1"/>
      <p:bldP spid="3235" grpId="0" animBg="1"/>
      <p:bldP spid="3236" grpId="0" animBg="1"/>
      <p:bldP spid="3237" grpId="0" animBg="1"/>
      <p:bldP spid="3238" grpId="0" animBg="1"/>
      <p:bldP spid="3239" grpId="0" animBg="1"/>
      <p:bldP spid="3218" grpId="0" animBg="1"/>
      <p:bldP spid="3275" grpId="0" animBg="1"/>
      <p:bldP spid="3280" grpId="0"/>
      <p:bldP spid="3281" grpId="0"/>
      <p:bldP spid="3282" grpId="0"/>
      <p:bldP spid="3283" grpId="0"/>
      <p:bldP spid="3284" grpId="0"/>
      <p:bldP spid="3285" grpId="0" animBg="1"/>
      <p:bldP spid="3286" grpId="0" animBg="1"/>
      <p:bldP spid="3287" grpId="0" animBg="1"/>
      <p:bldP spid="3288" grpId="0" animBg="1"/>
      <p:bldP spid="3289" grpId="0" animBg="1"/>
      <p:bldP spid="3290" grpId="0"/>
      <p:bldP spid="32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52883" y="0"/>
          <a:ext cx="2891117" cy="6279776"/>
        </p:xfrm>
        <a:graphic>
          <a:graphicData uri="http://schemas.openxmlformats.org/drawingml/2006/table">
            <a:tbl>
              <a:tblPr/>
              <a:tblGrid>
                <a:gridCol w="2891117"/>
              </a:tblGrid>
              <a:tr h="793376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保羅行程</a:t>
                      </a:r>
                      <a:endParaRPr lang="zh-TW" alt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大馬色信主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亞拉伯曠野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加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1:17-18)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大馬色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耶路撒冷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加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1:18-19)</a:t>
                      </a:r>
                      <a:endParaRPr lang="en-US" altLang="zh-TW" sz="23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該撒利亞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大數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基利家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敘利亞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加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1:21)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安提阿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耶路撒冷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賑災捐款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zh-TW" altLang="en-US" sz="2300" b="0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安提阿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第一次旅行布道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安提阿</a:t>
                      </a:r>
                      <a:endParaRPr lang="zh-TW" alt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耶路撒冷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加</a:t>
                      </a:r>
                      <a:r>
                        <a:rPr lang="en-US" altLang="zh-TW" sz="2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2:1)</a:t>
                      </a:r>
                      <a:endParaRPr lang="zh-TW" altLang="en-US" sz="2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45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p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361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50813" y="504825"/>
            <a:ext cx="14128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掃羅行程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30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5125" name="Freeform 5"/>
          <p:cNvSpPr>
            <a:spLocks/>
          </p:cNvSpPr>
          <p:nvPr/>
        </p:nvSpPr>
        <p:spPr bwMode="auto">
          <a:xfrm>
            <a:off x="4624388" y="395288"/>
            <a:ext cx="838200" cy="6324600"/>
          </a:xfrm>
          <a:custGeom>
            <a:avLst/>
            <a:gdLst>
              <a:gd name="T0" fmla="*/ 528 w 528"/>
              <a:gd name="T1" fmla="*/ 0 h 3984"/>
              <a:gd name="T2" fmla="*/ 192 w 528"/>
              <a:gd name="T3" fmla="*/ 480 h 3984"/>
              <a:gd name="T4" fmla="*/ 96 w 528"/>
              <a:gd name="T5" fmla="*/ 1440 h 3984"/>
              <a:gd name="T6" fmla="*/ 144 w 528"/>
              <a:gd name="T7" fmla="*/ 2400 h 3984"/>
              <a:gd name="T8" fmla="*/ 48 w 528"/>
              <a:gd name="T9" fmla="*/ 3360 h 3984"/>
              <a:gd name="T10" fmla="*/ 0 w 528"/>
              <a:gd name="T11" fmla="*/ 3984 h 3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8" h="3984">
                <a:moveTo>
                  <a:pt x="528" y="0"/>
                </a:moveTo>
                <a:cubicBezTo>
                  <a:pt x="396" y="120"/>
                  <a:pt x="264" y="240"/>
                  <a:pt x="192" y="480"/>
                </a:cubicBezTo>
                <a:cubicBezTo>
                  <a:pt x="120" y="720"/>
                  <a:pt x="104" y="1120"/>
                  <a:pt x="96" y="1440"/>
                </a:cubicBezTo>
                <a:cubicBezTo>
                  <a:pt x="88" y="1760"/>
                  <a:pt x="152" y="2080"/>
                  <a:pt x="144" y="2400"/>
                </a:cubicBezTo>
                <a:cubicBezTo>
                  <a:pt x="136" y="2720"/>
                  <a:pt x="72" y="3096"/>
                  <a:pt x="48" y="3360"/>
                </a:cubicBezTo>
                <a:cubicBezTo>
                  <a:pt x="24" y="3624"/>
                  <a:pt x="16" y="3832"/>
                  <a:pt x="0" y="3984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5686425" y="125413"/>
            <a:ext cx="682625" cy="290512"/>
          </a:xfrm>
          <a:prstGeom prst="wedgeRectCallout">
            <a:avLst>
              <a:gd name="adj1" fmla="val -73023"/>
              <a:gd name="adj2" fmla="val 3852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大馬色</a:t>
            </a:r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4716463" y="509588"/>
            <a:ext cx="692150" cy="6218237"/>
          </a:xfrm>
          <a:custGeom>
            <a:avLst/>
            <a:gdLst>
              <a:gd name="T0" fmla="*/ 0 w 436"/>
              <a:gd name="T1" fmla="*/ 3917 h 3917"/>
              <a:gd name="T2" fmla="*/ 123 w 436"/>
              <a:gd name="T3" fmla="*/ 2765 h 3917"/>
              <a:gd name="T4" fmla="*/ 131 w 436"/>
              <a:gd name="T5" fmla="*/ 1662 h 3917"/>
              <a:gd name="T6" fmla="*/ 156 w 436"/>
              <a:gd name="T7" fmla="*/ 864 h 3917"/>
              <a:gd name="T8" fmla="*/ 436 w 436"/>
              <a:gd name="T9" fmla="*/ 0 h 3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6" h="3917">
                <a:moveTo>
                  <a:pt x="0" y="3917"/>
                </a:moveTo>
                <a:cubicBezTo>
                  <a:pt x="50" y="3529"/>
                  <a:pt x="101" y="3141"/>
                  <a:pt x="123" y="2765"/>
                </a:cubicBezTo>
                <a:cubicBezTo>
                  <a:pt x="145" y="2389"/>
                  <a:pt x="126" y="1979"/>
                  <a:pt x="131" y="1662"/>
                </a:cubicBezTo>
                <a:cubicBezTo>
                  <a:pt x="136" y="1345"/>
                  <a:pt x="105" y="1141"/>
                  <a:pt x="156" y="864"/>
                </a:cubicBezTo>
                <a:cubicBezTo>
                  <a:pt x="207" y="587"/>
                  <a:pt x="341" y="247"/>
                  <a:pt x="436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5400675" y="3397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1408113" y="3092450"/>
            <a:ext cx="846137" cy="290513"/>
          </a:xfrm>
          <a:prstGeom prst="wedgeRectCallout">
            <a:avLst>
              <a:gd name="adj1" fmla="val 71199"/>
              <a:gd name="adj2" fmla="val -527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該撒利亞</a:t>
            </a:r>
          </a:p>
        </p:txBody>
      </p:sp>
      <p:sp>
        <p:nvSpPr>
          <p:cNvPr id="5135" name="Oval 15"/>
          <p:cNvSpPr>
            <a:spLocks noChangeArrowheads="1"/>
          </p:cNvSpPr>
          <p:nvPr/>
        </p:nvSpPr>
        <p:spPr bwMode="auto">
          <a:xfrm>
            <a:off x="2454275" y="2979738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AutoShape 18"/>
          <p:cNvSpPr>
            <a:spLocks noChangeArrowheads="1"/>
          </p:cNvSpPr>
          <p:nvPr/>
        </p:nvSpPr>
        <p:spPr bwMode="auto">
          <a:xfrm>
            <a:off x="5273675" y="5922963"/>
            <a:ext cx="1812925" cy="782637"/>
          </a:xfrm>
          <a:prstGeom prst="wedgeRectCallout">
            <a:avLst>
              <a:gd name="adj1" fmla="val -77759"/>
              <a:gd name="adj2" fmla="val 48986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dirty="0">
                <a:ea typeface="SimHei" panose="02010609060101010101" pitchFamily="49" charset="-122"/>
              </a:rPr>
              <a:t>至亞拉伯</a:t>
            </a:r>
            <a:r>
              <a:rPr lang="en-US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曠野</a:t>
            </a:r>
            <a:r>
              <a:rPr lang="en-US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US" altLang="zh-TW" dirty="0">
                <a:ea typeface="新細明體" panose="02020500000000000000" pitchFamily="18" charset="-120"/>
              </a:rPr>
              <a:t>(</a:t>
            </a:r>
            <a:r>
              <a:rPr lang="zh-TW" altLang="en-US" dirty="0">
                <a:ea typeface="SimHei" panose="02010609060101010101" pitchFamily="49" charset="-122"/>
              </a:rPr>
              <a:t>加</a:t>
            </a:r>
            <a:r>
              <a:rPr lang="en-US" altLang="zh-TW" dirty="0">
                <a:ea typeface="SimHei" panose="02010609060101010101" pitchFamily="49" charset="-122"/>
              </a:rPr>
              <a:t>1:17-18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8706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ap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361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50813" y="504825"/>
            <a:ext cx="14128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掃羅行程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30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5686425" y="125413"/>
            <a:ext cx="682625" cy="290512"/>
          </a:xfrm>
          <a:prstGeom prst="wedgeRectCallout">
            <a:avLst>
              <a:gd name="adj1" fmla="val -73023"/>
              <a:gd name="adj2" fmla="val 3852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大馬色</a:t>
            </a:r>
          </a:p>
        </p:txBody>
      </p:sp>
      <p:sp>
        <p:nvSpPr>
          <p:cNvPr id="10249" name="Freeform 9"/>
          <p:cNvSpPr>
            <a:spLocks/>
          </p:cNvSpPr>
          <p:nvPr/>
        </p:nvSpPr>
        <p:spPr bwMode="auto">
          <a:xfrm>
            <a:off x="3043238" y="379413"/>
            <a:ext cx="2390775" cy="4425950"/>
          </a:xfrm>
          <a:custGeom>
            <a:avLst/>
            <a:gdLst>
              <a:gd name="T0" fmla="*/ 1506 w 1506"/>
              <a:gd name="T1" fmla="*/ 0 h 2788"/>
              <a:gd name="T2" fmla="*/ 1267 w 1506"/>
              <a:gd name="T3" fmla="*/ 222 h 2788"/>
              <a:gd name="T4" fmla="*/ 1070 w 1506"/>
              <a:gd name="T5" fmla="*/ 658 h 2788"/>
              <a:gd name="T6" fmla="*/ 672 w 1506"/>
              <a:gd name="T7" fmla="*/ 852 h 2788"/>
              <a:gd name="T8" fmla="*/ 461 w 1506"/>
              <a:gd name="T9" fmla="*/ 1063 h 2788"/>
              <a:gd name="T10" fmla="*/ 553 w 1506"/>
              <a:gd name="T11" fmla="*/ 1329 h 2788"/>
              <a:gd name="T12" fmla="*/ 544 w 1506"/>
              <a:gd name="T13" fmla="*/ 1665 h 2788"/>
              <a:gd name="T14" fmla="*/ 67 w 1506"/>
              <a:gd name="T15" fmla="*/ 2036 h 2788"/>
              <a:gd name="T16" fmla="*/ 144 w 1506"/>
              <a:gd name="T17" fmla="*/ 2299 h 2788"/>
              <a:gd name="T18" fmla="*/ 147 w 1506"/>
              <a:gd name="T19" fmla="*/ 2577 h 2788"/>
              <a:gd name="T20" fmla="*/ 134 w 1506"/>
              <a:gd name="T21" fmla="*/ 2788 h 2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6" h="2788">
                <a:moveTo>
                  <a:pt x="1506" y="0"/>
                </a:moveTo>
                <a:cubicBezTo>
                  <a:pt x="1423" y="56"/>
                  <a:pt x="1340" y="112"/>
                  <a:pt x="1267" y="222"/>
                </a:cubicBezTo>
                <a:cubicBezTo>
                  <a:pt x="1194" y="332"/>
                  <a:pt x="1169" y="553"/>
                  <a:pt x="1070" y="658"/>
                </a:cubicBezTo>
                <a:cubicBezTo>
                  <a:pt x="971" y="763"/>
                  <a:pt x="773" y="785"/>
                  <a:pt x="672" y="852"/>
                </a:cubicBezTo>
                <a:cubicBezTo>
                  <a:pt x="571" y="919"/>
                  <a:pt x="481" y="984"/>
                  <a:pt x="461" y="1063"/>
                </a:cubicBezTo>
                <a:cubicBezTo>
                  <a:pt x="441" y="1142"/>
                  <a:pt x="539" y="1229"/>
                  <a:pt x="553" y="1329"/>
                </a:cubicBezTo>
                <a:cubicBezTo>
                  <a:pt x="567" y="1429"/>
                  <a:pt x="625" y="1547"/>
                  <a:pt x="544" y="1665"/>
                </a:cubicBezTo>
                <a:cubicBezTo>
                  <a:pt x="463" y="1783"/>
                  <a:pt x="134" y="1930"/>
                  <a:pt x="67" y="2036"/>
                </a:cubicBezTo>
                <a:cubicBezTo>
                  <a:pt x="0" y="2142"/>
                  <a:pt x="131" y="2209"/>
                  <a:pt x="144" y="2299"/>
                </a:cubicBezTo>
                <a:cubicBezTo>
                  <a:pt x="157" y="2389"/>
                  <a:pt x="149" y="2496"/>
                  <a:pt x="147" y="2577"/>
                </a:cubicBezTo>
                <a:cubicBezTo>
                  <a:pt x="145" y="2658"/>
                  <a:pt x="137" y="2744"/>
                  <a:pt x="134" y="2788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5400675" y="3397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Freeform 11"/>
          <p:cNvSpPr>
            <a:spLocks/>
          </p:cNvSpPr>
          <p:nvPr/>
        </p:nvSpPr>
        <p:spPr bwMode="auto">
          <a:xfrm>
            <a:off x="2419350" y="3068638"/>
            <a:ext cx="822325" cy="1787525"/>
          </a:xfrm>
          <a:custGeom>
            <a:avLst/>
            <a:gdLst>
              <a:gd name="T0" fmla="*/ 518 w 518"/>
              <a:gd name="T1" fmla="*/ 1126 h 1126"/>
              <a:gd name="T2" fmla="*/ 230 w 518"/>
              <a:gd name="T3" fmla="*/ 1017 h 1126"/>
              <a:gd name="T4" fmla="*/ 28 w 518"/>
              <a:gd name="T5" fmla="*/ 765 h 1126"/>
              <a:gd name="T6" fmla="*/ 60 w 518"/>
              <a:gd name="T7" fmla="*/ 537 h 1126"/>
              <a:gd name="T8" fmla="*/ 194 w 518"/>
              <a:gd name="T9" fmla="*/ 179 h 1126"/>
              <a:gd name="T10" fmla="*/ 92 w 518"/>
              <a:gd name="T11" fmla="*/ 0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8" h="1126">
                <a:moveTo>
                  <a:pt x="518" y="1126"/>
                </a:moveTo>
                <a:cubicBezTo>
                  <a:pt x="414" y="1101"/>
                  <a:pt x="311" y="1077"/>
                  <a:pt x="230" y="1017"/>
                </a:cubicBezTo>
                <a:cubicBezTo>
                  <a:pt x="149" y="957"/>
                  <a:pt x="56" y="845"/>
                  <a:pt x="28" y="765"/>
                </a:cubicBezTo>
                <a:cubicBezTo>
                  <a:pt x="0" y="685"/>
                  <a:pt x="32" y="635"/>
                  <a:pt x="60" y="537"/>
                </a:cubicBezTo>
                <a:cubicBezTo>
                  <a:pt x="88" y="439"/>
                  <a:pt x="189" y="268"/>
                  <a:pt x="194" y="179"/>
                </a:cubicBezTo>
                <a:cubicBezTo>
                  <a:pt x="199" y="90"/>
                  <a:pt x="137" y="48"/>
                  <a:pt x="92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Freeform 13"/>
          <p:cNvSpPr>
            <a:spLocks/>
          </p:cNvSpPr>
          <p:nvPr/>
        </p:nvSpPr>
        <p:spPr bwMode="auto">
          <a:xfrm>
            <a:off x="2051050" y="630238"/>
            <a:ext cx="430213" cy="2400300"/>
          </a:xfrm>
          <a:custGeom>
            <a:avLst/>
            <a:gdLst>
              <a:gd name="T0" fmla="*/ 271 w 271"/>
              <a:gd name="T1" fmla="*/ 1512 h 1512"/>
              <a:gd name="T2" fmla="*/ 41 w 271"/>
              <a:gd name="T3" fmla="*/ 1109 h 1512"/>
              <a:gd name="T4" fmla="*/ 23 w 271"/>
              <a:gd name="T5" fmla="*/ 0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1" h="1512">
                <a:moveTo>
                  <a:pt x="271" y="1512"/>
                </a:moveTo>
                <a:cubicBezTo>
                  <a:pt x="233" y="1445"/>
                  <a:pt x="82" y="1361"/>
                  <a:pt x="41" y="1109"/>
                </a:cubicBezTo>
                <a:cubicBezTo>
                  <a:pt x="0" y="857"/>
                  <a:pt x="27" y="231"/>
                  <a:pt x="23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1408113" y="3092450"/>
            <a:ext cx="846137" cy="290513"/>
          </a:xfrm>
          <a:prstGeom prst="wedgeRectCallout">
            <a:avLst>
              <a:gd name="adj1" fmla="val 71199"/>
              <a:gd name="adj2" fmla="val -527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該撒利亞</a:t>
            </a:r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2454275" y="2979738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AutoShape 16"/>
          <p:cNvSpPr>
            <a:spLocks noChangeArrowheads="1"/>
          </p:cNvSpPr>
          <p:nvPr/>
        </p:nvSpPr>
        <p:spPr bwMode="auto">
          <a:xfrm>
            <a:off x="2225675" y="854075"/>
            <a:ext cx="846138" cy="330200"/>
          </a:xfrm>
          <a:prstGeom prst="wedgeRectCallout">
            <a:avLst>
              <a:gd name="adj1" fmla="val -50565"/>
              <a:gd name="adj2" fmla="val -131250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anose="02010609060101010101" pitchFamily="49" charset="-122"/>
              </a:rPr>
              <a:t>往大數</a:t>
            </a:r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6248400" y="1066800"/>
            <a:ext cx="2590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巴拿巴領掃羅見使徒彼得和雅各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主的弟弟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，和彼得同住了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天。</a:t>
            </a:r>
            <a:r>
              <a:rPr lang="en-US" altLang="zh-TW" sz="2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參見加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1:18-19</a:t>
            </a:r>
            <a:r>
              <a:rPr lang="en-US" altLang="zh-TW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8832850" y="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anose="02020500000000000000" pitchFamily="18" charset="-120"/>
              </a:rPr>
              <a:t>5</a:t>
            </a:r>
          </a:p>
        </p:txBody>
      </p:sp>
      <p:sp>
        <p:nvSpPr>
          <p:cNvPr id="2" name="Rectangle 1"/>
          <p:cNvSpPr/>
          <p:nvPr/>
        </p:nvSpPr>
        <p:spPr>
          <a:xfrm>
            <a:off x="2730126" y="338"/>
            <a:ext cx="24355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FFFF00"/>
                </a:solidFill>
                <a:latin typeface="Helvetica Neue"/>
              </a:rPr>
              <a:t>以 </a:t>
            </a:r>
            <a:r>
              <a:rPr lang="zh-TW" altLang="en-US" sz="2000" b="1" dirty="0">
                <a:solidFill>
                  <a:srgbClr val="FFFF00"/>
                </a:solidFill>
                <a:latin typeface="Helvetica Neue"/>
              </a:rPr>
              <a:t>後 我 到 了 敘 利 亞 和 基 利 家 境 內 </a:t>
            </a:r>
            <a:r>
              <a:rPr lang="zh-TW" altLang="en-US" sz="2000" b="1" dirty="0" smtClean="0">
                <a:solidFill>
                  <a:srgbClr val="FFFF00"/>
                </a:solidFill>
                <a:latin typeface="Helvetica Neue"/>
              </a:rPr>
              <a:t>。</a:t>
            </a:r>
            <a:r>
              <a:rPr lang="en-US" altLang="zh-TW" sz="2000" b="1" dirty="0" smtClean="0">
                <a:solidFill>
                  <a:srgbClr val="FFFF00"/>
                </a:solidFill>
                <a:latin typeface="Helvetica Neue"/>
              </a:rPr>
              <a:t>(</a:t>
            </a:r>
            <a:r>
              <a:rPr lang="zh-TW" altLang="en-US" sz="2000" b="1" dirty="0" smtClean="0">
                <a:solidFill>
                  <a:srgbClr val="FFFF00"/>
                </a:solidFill>
                <a:latin typeface="Helvetica Neue"/>
              </a:rPr>
              <a:t>加</a:t>
            </a:r>
            <a:r>
              <a:rPr lang="en-US" altLang="zh-TW" sz="2000" b="1" dirty="0" smtClean="0">
                <a:solidFill>
                  <a:srgbClr val="FFFF00"/>
                </a:solidFill>
                <a:latin typeface="Helvetica Neue"/>
              </a:rPr>
              <a:t>1:21)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49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animBg="1"/>
      <p:bldP spid="10251" grpId="0" animBg="1"/>
      <p:bldP spid="10253" grpId="0" animBg="1"/>
      <p:bldP spid="10256" grpId="0" animBg="1"/>
      <p:bldP spid="102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4093" y="2012594"/>
            <a:ext cx="8122023" cy="2217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dirty="0" smtClean="0"/>
              <a:t>12:25 </a:t>
            </a:r>
            <a:r>
              <a:rPr lang="zh-TW" altLang="en-US" sz="3200" dirty="0"/>
              <a:t>巴 拿 巴 和 掃 羅 辦 完 了 他 們 供 給 的 事 ， 就 從 耶 路 撒 冷 回 來 ， 帶 著 稱 呼 馬 可 的 約 翰 同 去 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607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30306" y="13447"/>
            <a:ext cx="8256494" cy="68445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/>
              <a:t>13 </a:t>
            </a:r>
            <a:r>
              <a:rPr lang="zh-TW" altLang="en-US" dirty="0" smtClean="0">
                <a:solidFill>
                  <a:srgbClr val="000000"/>
                </a:solidFill>
                <a:latin typeface="Helvetica Neue"/>
              </a:rPr>
              <a:t>在 </a:t>
            </a:r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安 提 阿 的 教 會 中 ， 有 幾 位 先 知 和 教 師 ， 就 是 巴 拿 巴 和 稱 呼 尼 結 的 西 面 、 古 利 奈 人 路 求 ， 與 分 封 之 王 希 律 同 養 的 馬 念 ， 並 掃 羅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>
                <a:solidFill>
                  <a:srgbClr val="000000"/>
                </a:solidFill>
              </a:rPr>
              <a:t>2 </a:t>
            </a:r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他 們 </a:t>
            </a:r>
            <a:r>
              <a:rPr lang="zh-TW" altLang="en-US" dirty="0">
                <a:solidFill>
                  <a:srgbClr val="FF0000"/>
                </a:solidFill>
                <a:latin typeface="Helvetica Neue"/>
              </a:rPr>
              <a:t>事 奉 主 、 禁 食 </a:t>
            </a:r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的 時 候 ， 聖 靈 說 ： 要 為 我 分 派 巴 拿 巴 和 掃 羅 ， 去 做 我 召 他 們 所 做 的 工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>
                <a:solidFill>
                  <a:srgbClr val="000000"/>
                </a:solidFill>
              </a:rPr>
              <a:t>3 </a:t>
            </a:r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於 是 </a:t>
            </a:r>
            <a:r>
              <a:rPr lang="zh-TW" altLang="en-US" dirty="0">
                <a:solidFill>
                  <a:srgbClr val="FF0000"/>
                </a:solidFill>
                <a:latin typeface="Helvetica Neue"/>
              </a:rPr>
              <a:t>禁 食</a:t>
            </a:r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zh-TW" altLang="en-US" dirty="0">
                <a:solidFill>
                  <a:srgbClr val="FF0000"/>
                </a:solidFill>
                <a:latin typeface="Helvetica Neue"/>
              </a:rPr>
              <a:t>禱 告</a:t>
            </a:r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 ， 按 手 在 他 們 頭 上 ， 就 打 發 他 們 去 了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23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  <a:latin typeface="Helvetica Neue"/>
              </a:rPr>
              <a:t>禁 食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>
                <a:latin typeface="Helvetica Neue"/>
              </a:rPr>
              <a:t>事 奉 </a:t>
            </a:r>
            <a:r>
              <a:rPr lang="zh-TW" altLang="en-US" dirty="0" smtClean="0">
                <a:latin typeface="Helvetica Neue"/>
              </a:rPr>
              <a:t>主</a:t>
            </a:r>
            <a:endParaRPr lang="en-US" altLang="zh-TW" dirty="0" smtClean="0">
              <a:latin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>
                <a:latin typeface="Helvetica Neue"/>
              </a:rPr>
              <a:t>禱 </a:t>
            </a:r>
            <a:r>
              <a:rPr lang="zh-TW" altLang="en-US" dirty="0" smtClean="0">
                <a:latin typeface="Helvetica Neue"/>
              </a:rPr>
              <a:t>告</a:t>
            </a:r>
            <a:endParaRPr lang="en-US" altLang="zh-TW" dirty="0" smtClean="0">
              <a:latin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rgbClr val="00B0F0"/>
                </a:solidFill>
                <a:latin typeface="Helvetica Neue"/>
              </a:rPr>
              <a:t>尋求神的旨意</a:t>
            </a:r>
            <a:endParaRPr lang="en-US" altLang="zh-TW" dirty="0" smtClean="0">
              <a:solidFill>
                <a:srgbClr val="00B0F0"/>
              </a:solidFill>
              <a:latin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rgbClr val="00B0F0"/>
                </a:solidFill>
                <a:latin typeface="Helvetica Neue"/>
              </a:rPr>
              <a:t>確定明白</a:t>
            </a:r>
            <a:r>
              <a:rPr lang="zh-TW" altLang="en-US" dirty="0">
                <a:solidFill>
                  <a:srgbClr val="00B0F0"/>
                </a:solidFill>
                <a:latin typeface="Helvetica Neue"/>
              </a:rPr>
              <a:t>神的旨</a:t>
            </a:r>
            <a:r>
              <a:rPr lang="zh-TW" altLang="en-US" dirty="0" smtClean="0">
                <a:solidFill>
                  <a:srgbClr val="00B0F0"/>
                </a:solidFill>
                <a:latin typeface="Helvetica Neue"/>
              </a:rPr>
              <a:t>意</a:t>
            </a:r>
            <a:endParaRPr lang="en-US" altLang="zh-TW" dirty="0" smtClean="0">
              <a:solidFill>
                <a:srgbClr val="00B0F0"/>
              </a:solidFill>
              <a:latin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rgbClr val="00B0F0"/>
                </a:solidFill>
                <a:latin typeface="Helvetica Neue"/>
              </a:rPr>
              <a:t>第</a:t>
            </a:r>
            <a:r>
              <a:rPr lang="en-US" altLang="zh-TW" dirty="0" smtClean="0">
                <a:solidFill>
                  <a:srgbClr val="00B0F0"/>
                </a:solidFill>
                <a:latin typeface="Helvetica Neue"/>
              </a:rPr>
              <a:t>5</a:t>
            </a:r>
            <a:r>
              <a:rPr lang="zh-TW" altLang="en-US" dirty="0" smtClean="0">
                <a:solidFill>
                  <a:srgbClr val="00B0F0"/>
                </a:solidFill>
                <a:latin typeface="Helvetica Neue"/>
              </a:rPr>
              <a:t>個周三的禱告會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71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latin typeface="Helvetica Neue"/>
              </a:rPr>
              <a:t>聖靈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dirty="0" smtClean="0">
                <a:latin typeface="Helvetica Neue"/>
              </a:rPr>
              <a:t>猶太人 </a:t>
            </a:r>
            <a:r>
              <a:rPr lang="en-US" altLang="zh-TW" dirty="0" smtClean="0">
                <a:latin typeface="Helvetica Neue"/>
              </a:rPr>
              <a:t>-</a:t>
            </a:r>
            <a:r>
              <a:rPr lang="zh-TW" altLang="en-US" dirty="0" smtClean="0">
                <a:latin typeface="Helvetica Neue"/>
              </a:rPr>
              <a:t> 五旬節聖靈充滿</a:t>
            </a:r>
            <a:endParaRPr lang="en-US" altLang="zh-TW" dirty="0" smtClean="0">
              <a:latin typeface="Helvetica Neue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dirty="0" smtClean="0">
                <a:latin typeface="Helvetica Neue"/>
              </a:rPr>
              <a:t>撒馬利亞人 </a:t>
            </a:r>
            <a:r>
              <a:rPr lang="en-US" altLang="zh-TW" dirty="0" smtClean="0">
                <a:latin typeface="Helvetica Neue"/>
              </a:rPr>
              <a:t>-</a:t>
            </a:r>
            <a:r>
              <a:rPr lang="zh-TW" altLang="en-US" dirty="0" smtClean="0">
                <a:latin typeface="Helvetica Neue"/>
              </a:rPr>
              <a:t> 受洗</a:t>
            </a:r>
            <a:r>
              <a:rPr lang="en-US" altLang="zh-TW" dirty="0" smtClean="0">
                <a:latin typeface="Helvetica Neue"/>
              </a:rPr>
              <a:t>,</a:t>
            </a:r>
            <a:r>
              <a:rPr lang="zh-TW" altLang="en-US" dirty="0" smtClean="0">
                <a:latin typeface="Helvetica Neue"/>
              </a:rPr>
              <a:t> 使徒按手禱告</a:t>
            </a:r>
            <a:r>
              <a:rPr lang="en-US" altLang="zh-TW" dirty="0" smtClean="0">
                <a:latin typeface="Helvetica Neue"/>
              </a:rPr>
              <a:t>,</a:t>
            </a:r>
            <a:r>
              <a:rPr lang="zh-TW" altLang="en-US" dirty="0" smtClean="0">
                <a:latin typeface="Helvetica Neue"/>
              </a:rPr>
              <a:t> 聖靈降下</a:t>
            </a:r>
            <a:endParaRPr lang="en-US" altLang="zh-TW" dirty="0" smtClean="0">
              <a:latin typeface="Helvetica Neue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dirty="0" smtClean="0"/>
              <a:t>哥尼流全家 </a:t>
            </a:r>
            <a:r>
              <a:rPr lang="en-US" altLang="zh-TW" dirty="0" smtClean="0"/>
              <a:t>-</a:t>
            </a:r>
            <a:r>
              <a:rPr lang="zh-TW" altLang="en-US" dirty="0" smtClean="0"/>
              <a:t> 聖靈降下</a:t>
            </a:r>
            <a:r>
              <a:rPr lang="en-US" altLang="zh-TW" dirty="0" smtClean="0"/>
              <a:t>,</a:t>
            </a:r>
            <a:r>
              <a:rPr lang="zh-TW" altLang="en-US" dirty="0" smtClean="0"/>
              <a:t> 受洗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0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安提阿教會的先知和教師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2689352"/>
              </p:ext>
            </p:extLst>
          </p:nvPr>
        </p:nvGraphicFramePr>
        <p:xfrm>
          <a:off x="457200" y="1600195"/>
          <a:ext cx="8229600" cy="424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035"/>
                <a:gridCol w="6333565"/>
              </a:tblGrid>
              <a:tr h="8498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solidFill>
                            <a:srgbClr val="000000"/>
                          </a:solidFill>
                          <a:latin typeface="Helvetica Neue"/>
                        </a:rPr>
                        <a:t>巴 拿 巴 </a:t>
                      </a:r>
                      <a:endParaRPr lang="en-US" sz="3200" b="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solidFill>
                            <a:schemeClr val="bg1"/>
                          </a:solidFill>
                        </a:rPr>
                        <a:t>出生于居比路的利未人</a:t>
                      </a:r>
                      <a:endParaRPr lang="en-US" sz="3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8498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000000"/>
                          </a:solidFill>
                          <a:latin typeface="Helvetica Neue"/>
                        </a:rPr>
                        <a:t>西 面</a:t>
                      </a:r>
                      <a:endParaRPr lang="en-US" sz="3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>
                          <a:solidFill>
                            <a:schemeClr val="bg1"/>
                          </a:solidFill>
                        </a:rPr>
                        <a:t>“</a:t>
                      </a:r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尼結</a:t>
                      </a:r>
                      <a:r>
                        <a:rPr lang="en-US" altLang="zh-TW" sz="3200" dirty="0" smtClean="0">
                          <a:solidFill>
                            <a:schemeClr val="bg1"/>
                          </a:solidFill>
                        </a:rPr>
                        <a:t>”</a:t>
                      </a:r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TW" sz="3200" dirty="0" smtClean="0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 拉丁文 </a:t>
                      </a:r>
                      <a:r>
                        <a:rPr lang="en-US" altLang="zh-TW" sz="3200" dirty="0" smtClean="0">
                          <a:solidFill>
                            <a:schemeClr val="bg1"/>
                          </a:solidFill>
                        </a:rPr>
                        <a:t>“</a:t>
                      </a:r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黑</a:t>
                      </a:r>
                      <a:r>
                        <a:rPr lang="en-US" altLang="zh-TW" sz="3200" dirty="0" smtClean="0">
                          <a:solidFill>
                            <a:schemeClr val="bg1"/>
                          </a:solidFill>
                        </a:rPr>
                        <a:t>”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8498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000000"/>
                          </a:solidFill>
                          <a:latin typeface="Helvetica Neue"/>
                        </a:rPr>
                        <a:t>路 求</a:t>
                      </a:r>
                      <a:endParaRPr lang="en-US" sz="3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古利奈人 </a:t>
                      </a:r>
                      <a:r>
                        <a:rPr lang="en-US" altLang="zh-TW" sz="3200" dirty="0" smtClean="0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 北非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8498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000000"/>
                          </a:solidFill>
                          <a:latin typeface="Helvetica Neue"/>
                        </a:rPr>
                        <a:t>馬 念</a:t>
                      </a:r>
                      <a:endParaRPr lang="en-US" sz="3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大希律王的兒子希律安提帕的密友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8498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000000"/>
                          </a:solidFill>
                          <a:latin typeface="Helvetica Neue"/>
                        </a:rPr>
                        <a:t>掃 羅</a:t>
                      </a:r>
                      <a:endParaRPr lang="en-US" sz="3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solidFill>
                            <a:schemeClr val="bg1"/>
                          </a:solidFill>
                        </a:rPr>
                        <a:t>出生于大數的法利賽人</a:t>
                      </a:r>
                      <a:endParaRPr lang="en-US" sz="32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761564" y="6032027"/>
            <a:ext cx="56208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solidFill>
                  <a:srgbClr val="00B0F0"/>
                </a:solidFill>
              </a:rPr>
              <a:t>多</a:t>
            </a:r>
            <a:r>
              <a:rPr lang="zh-TW" altLang="en-US" sz="3600" dirty="0" smtClean="0">
                <a:solidFill>
                  <a:srgbClr val="00B0F0"/>
                </a:solidFill>
              </a:rPr>
              <a:t>元化的組成在主裡合一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9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安提阿差派保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28" y="0"/>
            <a:ext cx="69272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4"/>
          <p:cNvSpPr txBox="1">
            <a:spLocks/>
          </p:cNvSpPr>
          <p:nvPr/>
        </p:nvSpPr>
        <p:spPr>
          <a:xfrm>
            <a:off x="1842247" y="188259"/>
            <a:ext cx="5567082" cy="3711388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4000" dirty="0" smtClean="0">
                <a:solidFill>
                  <a:schemeClr val="bg1"/>
                </a:solidFill>
              </a:rPr>
              <a:t>聖靈的帶領</a:t>
            </a:r>
            <a:endParaRPr lang="en-US" altLang="zh-TW" sz="40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zh-TW" altLang="en-US" sz="4000" dirty="0" smtClean="0">
                <a:solidFill>
                  <a:schemeClr val="bg1"/>
                </a:solidFill>
              </a:rPr>
              <a:t>教會順從聖靈</a:t>
            </a:r>
            <a:endParaRPr lang="en-US" altLang="zh-TW" sz="40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zh-TW" altLang="en-US" sz="4000" dirty="0">
                <a:solidFill>
                  <a:schemeClr val="bg1"/>
                </a:solidFill>
              </a:rPr>
              <a:t>差遣主要同工</a:t>
            </a:r>
            <a:endParaRPr lang="en-US" altLang="zh-TW" sz="4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altLang="zh-TW" sz="4000" dirty="0" smtClean="0">
                <a:solidFill>
                  <a:schemeClr val="bg1"/>
                </a:solidFill>
              </a:rPr>
              <a:t>2/5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en-US" altLang="zh-TW" sz="4000" dirty="0">
                <a:solidFill>
                  <a:schemeClr val="bg1"/>
                </a:solidFill>
              </a:rPr>
              <a:t>=</a:t>
            </a:r>
            <a:r>
              <a:rPr lang="zh-TW" altLang="en-US" sz="4000" dirty="0">
                <a:solidFill>
                  <a:schemeClr val="bg1"/>
                </a:solidFill>
              </a:rPr>
              <a:t> </a:t>
            </a:r>
            <a:r>
              <a:rPr lang="en-US" altLang="zh-TW" sz="4000" dirty="0">
                <a:solidFill>
                  <a:schemeClr val="bg1"/>
                </a:solidFill>
              </a:rPr>
              <a:t>40</a:t>
            </a:r>
            <a:r>
              <a:rPr lang="en-US" altLang="zh-TW" sz="4000" dirty="0" smtClean="0">
                <a:solidFill>
                  <a:schemeClr val="bg1"/>
                </a:solidFill>
              </a:rPr>
              <a:t>%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en-US" altLang="zh-TW" sz="4000" dirty="0" smtClean="0">
                <a:solidFill>
                  <a:schemeClr val="bg1"/>
                </a:solidFill>
              </a:rPr>
              <a:t>(</a:t>
            </a:r>
            <a:r>
              <a:rPr lang="zh-TW" altLang="en-US" sz="4000" dirty="0" smtClean="0">
                <a:solidFill>
                  <a:schemeClr val="bg1"/>
                </a:solidFill>
              </a:rPr>
              <a:t>沒有保留</a:t>
            </a:r>
            <a:r>
              <a:rPr lang="en-US" altLang="zh-TW" sz="4000" dirty="0" smtClean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en-US" altLang="zh-TW" sz="4000" dirty="0" smtClean="0">
                <a:solidFill>
                  <a:schemeClr val="bg1"/>
                </a:solidFill>
              </a:rPr>
              <a:t>HG</a:t>
            </a:r>
            <a:r>
              <a:rPr lang="zh-TW" altLang="en-US" sz="4000" dirty="0" smtClean="0">
                <a:solidFill>
                  <a:schemeClr val="bg1"/>
                </a:solidFill>
              </a:rPr>
              <a:t>擴張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35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52883" y="0"/>
          <a:ext cx="2891117" cy="6858001"/>
        </p:xfrm>
        <a:graphic>
          <a:graphicData uri="http://schemas.openxmlformats.org/drawingml/2006/table">
            <a:tbl>
              <a:tblPr/>
              <a:tblGrid>
                <a:gridCol w="2891117"/>
              </a:tblGrid>
              <a:tr h="467833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地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 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　　點</a:t>
                      </a: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敘利亞的安提阿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西流基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港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塞浦路斯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島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 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撒拉米，帕弗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旁非利亞的別加</a:t>
                      </a: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彼西底之安提阿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以哥念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路司得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特庇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路司得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以哥念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彼西底之安提阿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別加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，亞大利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港</a:t>
                      </a:r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833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敘利亞的安提阿</a:t>
                      </a:r>
                    </a:p>
                  </a:txBody>
                  <a:tcPr marL="7017" marR="7017" marT="70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778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68580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34671"/>
                <a:gridCol w="4356847"/>
                <a:gridCol w="3052482"/>
              </a:tblGrid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effectLst/>
                        </a:rPr>
                        <a:t>主</a:t>
                      </a:r>
                      <a:r>
                        <a:rPr lang="zh-TW" altLang="en-US" sz="2400" dirty="0">
                          <a:effectLst/>
                        </a:rPr>
                        <a:t>要地點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重點摘要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宣教</a:t>
                      </a:r>
                      <a:endParaRPr lang="en-US" sz="2400" dirty="0"/>
                    </a:p>
                  </a:txBody>
                  <a:tcPr marL="68575" marR="68575" marT="34288" marB="34288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第一站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撒拉米</a:t>
                      </a:r>
                      <a:r>
                        <a:rPr lang="zh-TW" altLang="en-US" sz="2400">
                          <a:effectLst/>
                        </a:rPr>
                        <a:t>猶太會堂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13:1-5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巴拿巴家</a:t>
                      </a:r>
                      <a:r>
                        <a:rPr lang="zh-TW" altLang="en-US" sz="2400" dirty="0" smtClean="0">
                          <a:effectLst/>
                        </a:rPr>
                        <a:t>鄉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第二站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帕弗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13:6-12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行神蹟制止法</a:t>
                      </a:r>
                      <a:r>
                        <a:rPr lang="zh-TW" altLang="en-US" sz="2400" dirty="0" smtClean="0">
                          <a:effectLst/>
                        </a:rPr>
                        <a:t>術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第三站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別加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13:13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同工馬可離職打</a:t>
                      </a:r>
                      <a:r>
                        <a:rPr lang="zh-TW" altLang="en-US" sz="2400" dirty="0" smtClean="0">
                          <a:effectLst/>
                        </a:rPr>
                        <a:t>擊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第四站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彼西底安提阿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13:14-52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佈道會被趕出</a:t>
                      </a:r>
                      <a:r>
                        <a:rPr lang="zh-TW" altLang="en-US" sz="2400" dirty="0" smtClean="0">
                          <a:effectLst/>
                        </a:rPr>
                        <a:t>境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第五站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以哥念</a:t>
                      </a:r>
                      <a:r>
                        <a:rPr lang="zh-TW" altLang="en-US" sz="2400">
                          <a:effectLst/>
                        </a:rPr>
                        <a:t>猶太會堂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14:1-14:7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講道被丟石頭危</a:t>
                      </a:r>
                      <a:r>
                        <a:rPr lang="zh-TW" altLang="en-US" sz="2400" dirty="0" smtClean="0">
                          <a:effectLst/>
                        </a:rPr>
                        <a:t>機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第六站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路司得</a:t>
                      </a:r>
                      <a:r>
                        <a:rPr lang="zh-TW" altLang="en-US" sz="2400">
                          <a:effectLst/>
                        </a:rPr>
                        <a:t>城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14:8-19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醫瘸子被石頭打</a:t>
                      </a:r>
                      <a:r>
                        <a:rPr lang="zh-TW" altLang="en-US" sz="2400" dirty="0" smtClean="0">
                          <a:effectLst/>
                        </a:rPr>
                        <a:t>死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第七站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特庇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14:20-21</a:t>
                      </a:r>
                      <a:r>
                        <a:rPr lang="en-US" sz="2400">
                          <a:effectLst/>
                        </a:rPr>
                        <a:t>a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傳福音培訓帶門</a:t>
                      </a:r>
                      <a:r>
                        <a:rPr lang="zh-TW" altLang="en-US" sz="2400" dirty="0" smtClean="0">
                          <a:effectLst/>
                        </a:rPr>
                        <a:t>徒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第八站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回</a:t>
                      </a:r>
                      <a:r>
                        <a:rPr lang="zh-TW" altLang="en-US" sz="2400" u="sng">
                          <a:effectLst/>
                        </a:rPr>
                        <a:t>彼西底安提阿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14:21</a:t>
                      </a:r>
                      <a:r>
                        <a:rPr lang="en-US" sz="2400">
                          <a:effectLst/>
                        </a:rPr>
                        <a:t>b-23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按立長老建立教</a:t>
                      </a:r>
                      <a:r>
                        <a:rPr lang="zh-TW" altLang="en-US" sz="2400" dirty="0" smtClean="0">
                          <a:effectLst/>
                        </a:rPr>
                        <a:t>會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第九站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回</a:t>
                      </a:r>
                      <a:r>
                        <a:rPr lang="zh-TW" altLang="en-US" sz="2400" u="sng">
                          <a:effectLst/>
                        </a:rPr>
                        <a:t>敘利亞安提阿</a:t>
                      </a:r>
                      <a:r>
                        <a:rPr lang="zh-TW" altLang="en-US" sz="2400">
                          <a:effectLst/>
                        </a:rPr>
                        <a:t>去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14:24-28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傳遞異象事工報</a:t>
                      </a:r>
                      <a:r>
                        <a:rPr lang="zh-TW" altLang="en-US" sz="2400" dirty="0" smtClean="0">
                          <a:effectLst/>
                        </a:rPr>
                        <a:t>告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  <a:tr h="6234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>
                          <a:effectLst/>
                        </a:rPr>
                        <a:t>第十站</a:t>
                      </a: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sng">
                          <a:effectLst/>
                        </a:rPr>
                        <a:t>耶路撒冷</a:t>
                      </a:r>
                      <a:r>
                        <a:rPr lang="zh-TW" altLang="en-US" sz="2400">
                          <a:effectLst/>
                        </a:rPr>
                        <a:t>大會</a:t>
                      </a:r>
                      <a:r>
                        <a:rPr lang="en-US" altLang="zh-TW" sz="2400">
                          <a:effectLst/>
                        </a:rPr>
                        <a:t>.</a:t>
                      </a:r>
                      <a:r>
                        <a:rPr lang="zh-TW" altLang="en-US" sz="2400">
                          <a:effectLst/>
                        </a:rPr>
                        <a:t>徒</a:t>
                      </a:r>
                      <a:r>
                        <a:rPr lang="en-US" altLang="zh-TW" sz="2400">
                          <a:effectLst/>
                        </a:rPr>
                        <a:t>15:1-21</a:t>
                      </a:r>
                      <a:endParaRPr lang="zh-TW" altLang="en-US" sz="2400">
                        <a:effectLst/>
                      </a:endParaRPr>
                    </a:p>
                  </a:txBody>
                  <a:tcPr marL="51431" marR="51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effectLst/>
                        </a:rPr>
                        <a:t>開會溝通協調衝</a:t>
                      </a:r>
                      <a:r>
                        <a:rPr lang="zh-TW" altLang="en-US" sz="2400" dirty="0" smtClean="0">
                          <a:effectLst/>
                        </a:rPr>
                        <a:t>突</a:t>
                      </a:r>
                      <a:endParaRPr lang="zh-TW" altLang="en-US" sz="2400" dirty="0">
                        <a:effectLst/>
                      </a:endParaRPr>
                    </a:p>
                  </a:txBody>
                  <a:tcPr marL="51431" marR="5143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3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2" y="1"/>
            <a:ext cx="2891117" cy="3227294"/>
          </a:xfrm>
          <a:prstGeom prst="wedgeRectCallout">
            <a:avLst>
              <a:gd name="adj1" fmla="val -138882"/>
              <a:gd name="adj2" fmla="val 6166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TW" sz="2800" dirty="0"/>
              <a:t>5 </a:t>
            </a:r>
            <a:r>
              <a:rPr lang="zh-TW" altLang="en-US" sz="2800" dirty="0" smtClean="0"/>
              <a:t>到了撒拉米，就在</a:t>
            </a:r>
            <a:r>
              <a:rPr lang="zh-TW" altLang="en-US" sz="2800" dirty="0" smtClean="0">
                <a:solidFill>
                  <a:srgbClr val="FF0000"/>
                </a:solidFill>
              </a:rPr>
              <a:t>猶太人各會堂裡</a:t>
            </a:r>
            <a:r>
              <a:rPr lang="zh-TW" altLang="en-US" sz="2800" dirty="0" smtClean="0"/>
              <a:t>傳講神的道，也有</a:t>
            </a:r>
            <a:r>
              <a:rPr lang="zh-TW" altLang="en-US" sz="2800" dirty="0" smtClean="0">
                <a:solidFill>
                  <a:srgbClr val="FF0000"/>
                </a:solidFill>
              </a:rPr>
              <a:t>約翰</a:t>
            </a:r>
            <a:r>
              <a:rPr lang="zh-TW" altLang="en-US" sz="2800" dirty="0" smtClean="0"/>
              <a:t>作他們的幫手。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252882" y="3684494"/>
            <a:ext cx="30255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宣教方式</a:t>
            </a:r>
            <a:endParaRPr lang="en-US" altLang="zh-TW" sz="2400" dirty="0" smtClean="0"/>
          </a:p>
          <a:p>
            <a:r>
              <a:rPr lang="zh-TW" altLang="en-US" sz="2400" dirty="0" smtClean="0"/>
              <a:t>先從猶太人的會堂去傳神的道</a:t>
            </a:r>
            <a:endParaRPr lang="en-US" altLang="zh-TW" sz="2400" dirty="0" smtClean="0"/>
          </a:p>
          <a:p>
            <a:r>
              <a:rPr lang="zh-TW" altLang="en-US" sz="2400" dirty="0" smtClean="0"/>
              <a:t>猶太人</a:t>
            </a:r>
            <a:endParaRPr lang="en-US" altLang="zh-TW" sz="2400" dirty="0" smtClean="0"/>
          </a:p>
          <a:p>
            <a:r>
              <a:rPr lang="zh-TW" altLang="en-US" sz="2400" dirty="0" smtClean="0"/>
              <a:t>歸化猶太教的外邦人</a:t>
            </a:r>
            <a:endParaRPr lang="en-US" altLang="zh-TW" sz="2400" dirty="0" smtClean="0"/>
          </a:p>
          <a:p>
            <a:r>
              <a:rPr lang="zh-TW" altLang="en-US" sz="2400" dirty="0" smtClean="0"/>
              <a:t>敬畏神的外邦人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161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同工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同事</a:t>
            </a:r>
            <a:endParaRPr lang="en-US" altLang="zh-TW" dirty="0" smtClean="0"/>
          </a:p>
          <a:p>
            <a:r>
              <a:rPr lang="zh-TW" altLang="en-US" dirty="0"/>
              <a:t>我們與上帝同工的，也勸你們，不可徒受祂的恩典</a:t>
            </a:r>
            <a:r>
              <a:rPr lang="zh-TW" altLang="en-US" dirty="0" smtClean="0"/>
              <a:t>。（</a:t>
            </a:r>
            <a:r>
              <a:rPr lang="zh-TW" altLang="en-US" dirty="0"/>
              <a:t>林後六：</a:t>
            </a:r>
            <a:r>
              <a:rPr lang="en-US" altLang="zh-TW" dirty="0"/>
              <a:t>1</a:t>
            </a:r>
            <a:r>
              <a:rPr lang="zh-TW" altLang="en-US" dirty="0"/>
              <a:t>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3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/>
              <a:t>稱呼馬可的約翰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23" y="1035424"/>
            <a:ext cx="8901954" cy="5822576"/>
          </a:xfrm>
          <a:noFill/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baseline="30000" dirty="0" smtClean="0"/>
              <a:t>12:12</a:t>
            </a:r>
            <a:r>
              <a:rPr lang="zh-TW" altLang="en-US" dirty="0" smtClean="0"/>
              <a:t>就</a:t>
            </a:r>
            <a:r>
              <a:rPr lang="zh-TW" altLang="en-US" dirty="0"/>
              <a:t>往那</a:t>
            </a:r>
            <a:r>
              <a:rPr lang="zh-TW" altLang="en-US" dirty="0">
                <a:solidFill>
                  <a:srgbClr val="FF0000"/>
                </a:solidFill>
              </a:rPr>
              <a:t>稱呼馬可的約翰</a:t>
            </a:r>
            <a:r>
              <a:rPr lang="zh-TW" altLang="en-US" dirty="0"/>
              <a:t>他母親馬利亞家去，在那里有好些人聚集禱</a:t>
            </a:r>
            <a:r>
              <a:rPr lang="zh-TW" altLang="en-US" dirty="0" smtClean="0"/>
              <a:t>告。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b="1" baseline="30000" dirty="0"/>
              <a:t>25 </a:t>
            </a:r>
            <a:r>
              <a:rPr lang="zh-TW" altLang="en-US" dirty="0" smtClean="0"/>
              <a:t>巴拿巴和掃羅辦完了他們供給的事，就從耶路撒冷回來，帶著稱呼馬可的約翰同去。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馬</a:t>
            </a:r>
            <a:r>
              <a:rPr lang="zh-TW" altLang="en-US" dirty="0"/>
              <a:t>可福音書的作</a:t>
            </a:r>
            <a:r>
              <a:rPr lang="zh-TW" altLang="en-US" dirty="0" smtClean="0"/>
              <a:t>者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巴</a:t>
            </a:r>
            <a:r>
              <a:rPr lang="zh-TW" altLang="en-US" dirty="0"/>
              <a:t>拿巴的表</a:t>
            </a:r>
            <a:r>
              <a:rPr lang="zh-TW" altLang="en-US" dirty="0" smtClean="0"/>
              <a:t>弟</a:t>
            </a:r>
            <a:r>
              <a:rPr lang="en-US" altLang="zh-TW" dirty="0" smtClean="0"/>
              <a:t>(</a:t>
            </a:r>
            <a:r>
              <a:rPr lang="zh-TW" altLang="en-US" dirty="0" smtClean="0"/>
              <a:t>西</a:t>
            </a:r>
            <a:r>
              <a:rPr lang="en-US" altLang="zh-TW" dirty="0" smtClean="0"/>
              <a:t>4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10)</a:t>
            </a:r>
          </a:p>
          <a:p>
            <a:pPr>
              <a:lnSpc>
                <a:spcPct val="120000"/>
              </a:lnSpc>
            </a:pPr>
            <a:r>
              <a:rPr lang="zh-TW" altLang="en-US" dirty="0" smtClean="0"/>
              <a:t>在</a:t>
            </a:r>
            <a:r>
              <a:rPr lang="zh-TW" altLang="en-US" dirty="0"/>
              <a:t>客西馬尼園逃走的少年</a:t>
            </a:r>
            <a:r>
              <a:rPr lang="zh-TW" altLang="en-US" dirty="0" smtClean="0"/>
              <a:t>人（可</a:t>
            </a:r>
            <a:r>
              <a:rPr lang="en-US" altLang="zh-TW" dirty="0" smtClean="0"/>
              <a:t>14</a:t>
            </a:r>
            <a:r>
              <a:rPr lang="zh-TW" altLang="en-US" dirty="0" smtClean="0"/>
              <a:t>：</a:t>
            </a:r>
            <a:r>
              <a:rPr lang="en-US" altLang="zh-TW" dirty="0"/>
              <a:t>51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與保</a:t>
            </a:r>
            <a:r>
              <a:rPr lang="zh-TW" altLang="en-US" dirty="0"/>
              <a:t>羅的第一次傳道旅程</a:t>
            </a:r>
            <a:r>
              <a:rPr lang="zh-TW" altLang="en-US" dirty="0" smtClean="0"/>
              <a:t>上半</a:t>
            </a:r>
            <a:r>
              <a:rPr lang="zh-TW" altLang="en-US" dirty="0"/>
              <a:t>路離</a:t>
            </a:r>
            <a:r>
              <a:rPr lang="zh-TW" altLang="en-US" dirty="0" smtClean="0"/>
              <a:t>隊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保</a:t>
            </a:r>
            <a:r>
              <a:rPr lang="zh-TW" altLang="en-US" dirty="0"/>
              <a:t>羅在第二次的旅程把他舍棄</a:t>
            </a:r>
            <a:r>
              <a:rPr lang="zh-TW" altLang="en-US" dirty="0" smtClean="0"/>
              <a:t>，巴</a:t>
            </a:r>
            <a:r>
              <a:rPr lang="zh-TW" altLang="en-US" dirty="0"/>
              <a:t>拿巴帶馬可往居比</a:t>
            </a:r>
            <a:r>
              <a:rPr lang="zh-TW" altLang="en-US" dirty="0" smtClean="0"/>
              <a:t>路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後來保</a:t>
            </a:r>
            <a:r>
              <a:rPr lang="zh-TW" altLang="en-US" dirty="0"/>
              <a:t>羅和馬可之間的嫌</a:t>
            </a:r>
            <a:r>
              <a:rPr lang="zh-TW" altLang="en-US" dirty="0" smtClean="0"/>
              <a:t>隙消除</a:t>
            </a:r>
            <a:r>
              <a:rPr lang="en-US" altLang="zh-TW" dirty="0" smtClean="0"/>
              <a:t>(</a:t>
            </a:r>
            <a:r>
              <a:rPr lang="zh-TW" altLang="en-US" dirty="0" smtClean="0"/>
              <a:t>西</a:t>
            </a:r>
            <a:r>
              <a:rPr lang="en-US" altLang="zh-TW" dirty="0" smtClean="0"/>
              <a:t>4</a:t>
            </a:r>
            <a:r>
              <a:rPr lang="zh-TW" altLang="en-US" dirty="0" smtClean="0"/>
              <a:t>：</a:t>
            </a:r>
            <a:r>
              <a:rPr lang="en-US" altLang="zh-TW" dirty="0"/>
              <a:t>19</a:t>
            </a:r>
            <a:r>
              <a:rPr lang="zh-TW" altLang="en-US" dirty="0"/>
              <a:t>和提</a:t>
            </a:r>
            <a:r>
              <a:rPr lang="zh-TW" altLang="en-US" dirty="0" smtClean="0"/>
              <a:t>后</a:t>
            </a:r>
            <a:r>
              <a:rPr lang="en-US" altLang="zh-TW" dirty="0" smtClean="0"/>
              <a:t>4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11)</a:t>
            </a:r>
          </a:p>
          <a:p>
            <a:pPr>
              <a:lnSpc>
                <a:spcPct val="120000"/>
              </a:lnSpc>
            </a:pPr>
            <a:r>
              <a:rPr lang="zh-TW" altLang="en-US" dirty="0" smtClean="0"/>
              <a:t>彼</a:t>
            </a:r>
            <a:r>
              <a:rPr lang="zh-TW" altLang="en-US" dirty="0"/>
              <a:t>得稱馬可為“我兒子</a:t>
            </a:r>
            <a:r>
              <a:rPr lang="zh-TW" altLang="en-US" dirty="0" smtClean="0"/>
              <a:t>’</a:t>
            </a:r>
            <a:r>
              <a:rPr lang="en-US" altLang="zh-TW" dirty="0" smtClean="0"/>
              <a:t>(</a:t>
            </a:r>
            <a:r>
              <a:rPr lang="zh-TW" altLang="en-US" dirty="0"/>
              <a:t>彼</a:t>
            </a:r>
            <a:r>
              <a:rPr lang="zh-TW" altLang="en-US" dirty="0" smtClean="0"/>
              <a:t>前</a:t>
            </a:r>
            <a:r>
              <a:rPr lang="en-US" altLang="zh-TW" dirty="0" smtClean="0"/>
              <a:t>5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13)</a:t>
            </a:r>
            <a:r>
              <a:rPr lang="zh-TW" altLang="en-US" dirty="0" smtClean="0"/>
              <a:t>，</a:t>
            </a:r>
            <a:r>
              <a:rPr lang="zh-TW" altLang="en-US" dirty="0"/>
              <a:t>表示馬可后來跟隨了彼得。馬可在撰寫福音書時，很可能是從彼得身上得到許多耶穌的資料。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8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2111189"/>
            <a:ext cx="2891117" cy="3307975"/>
          </a:xfrm>
          <a:prstGeom prst="wedgeRectCallout">
            <a:avLst>
              <a:gd name="adj1" fmla="val -176091"/>
              <a:gd name="adj2" fmla="val 963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2400" dirty="0"/>
              <a:t>經 過 全 島 ， 直 到 帕 弗 </a:t>
            </a:r>
            <a:r>
              <a:rPr lang="en-US" altLang="zh-TW" sz="2400" dirty="0" smtClean="0"/>
              <a:t>, </a:t>
            </a:r>
            <a:r>
              <a:rPr lang="zh-TW" altLang="en-US" sz="2400" dirty="0" smtClean="0"/>
              <a:t>在 </a:t>
            </a:r>
            <a:r>
              <a:rPr lang="zh-TW" altLang="en-US" sz="2400" dirty="0"/>
              <a:t>那 裡 遇 見 一 個 有 法 術 ， 假 充 先 知 的 猶 太 人 ， 名 叫 巴 耶 穌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348499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t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0"/>
            <a:ext cx="8828087" cy="686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46063" y="128588"/>
            <a:ext cx="323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以呂馬敵擋使徒而眼瞎</a:t>
            </a:r>
          </a:p>
        </p:txBody>
      </p:sp>
      <p:sp>
        <p:nvSpPr>
          <p:cNvPr id="2" name="Rectangle 1"/>
          <p:cNvSpPr/>
          <p:nvPr/>
        </p:nvSpPr>
        <p:spPr>
          <a:xfrm>
            <a:off x="375724" y="1193247"/>
            <a:ext cx="839096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>
                <a:solidFill>
                  <a:schemeClr val="bg1"/>
                </a:solidFill>
              </a:rPr>
              <a:t>巴耶</a:t>
            </a:r>
            <a:r>
              <a:rPr lang="zh-TW" altLang="en-US" sz="3600" dirty="0" smtClean="0">
                <a:solidFill>
                  <a:schemeClr val="bg1"/>
                </a:solidFill>
              </a:rPr>
              <a:t>穌</a:t>
            </a:r>
            <a:endParaRPr lang="en-US" altLang="zh-TW" sz="36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sz="3600" dirty="0" smtClean="0">
                <a:solidFill>
                  <a:schemeClr val="bg1"/>
                </a:solidFill>
              </a:rPr>
              <a:t>“</a:t>
            </a:r>
            <a:r>
              <a:rPr lang="zh-TW" altLang="en-US" sz="3600" dirty="0" smtClean="0">
                <a:solidFill>
                  <a:schemeClr val="bg1"/>
                </a:solidFill>
              </a:rPr>
              <a:t>約</a:t>
            </a:r>
            <a:r>
              <a:rPr lang="zh-TW" altLang="en-US" sz="3600" dirty="0">
                <a:solidFill>
                  <a:schemeClr val="bg1"/>
                </a:solidFill>
              </a:rPr>
              <a:t>書亞的兒</a:t>
            </a:r>
            <a:r>
              <a:rPr lang="zh-TW" altLang="en-US" sz="3600" dirty="0" smtClean="0">
                <a:solidFill>
                  <a:schemeClr val="bg1"/>
                </a:solidFill>
              </a:rPr>
              <a:t>子</a:t>
            </a:r>
            <a:r>
              <a:rPr lang="en-US" altLang="zh-TW" sz="3600" dirty="0" smtClean="0">
                <a:solidFill>
                  <a:schemeClr val="bg1"/>
                </a:solidFill>
              </a:rPr>
              <a:t>”</a:t>
            </a:r>
            <a:endParaRPr lang="en-US" altLang="zh-TW" sz="3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600" dirty="0">
                <a:solidFill>
                  <a:schemeClr val="bg1"/>
                </a:solidFill>
              </a:rPr>
              <a:t>以 呂 馬 （ 行 法 術 的 意 思 ） </a:t>
            </a:r>
            <a:endParaRPr lang="en-US" altLang="zh-TW" sz="3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600" dirty="0">
                <a:solidFill>
                  <a:schemeClr val="bg1"/>
                </a:solidFill>
              </a:rPr>
              <a:t>有 法 術 ， 假 充 先 知 的 猶 太 人 </a:t>
            </a:r>
            <a:endParaRPr lang="en-US" altLang="zh-TW" sz="3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600" dirty="0">
                <a:solidFill>
                  <a:schemeClr val="bg1"/>
                </a:solidFill>
              </a:rPr>
              <a:t>常 和 方 伯 士 求 保 羅 同 在 </a:t>
            </a:r>
            <a:endParaRPr lang="en-US" altLang="zh-TW" sz="36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600" dirty="0">
                <a:solidFill>
                  <a:schemeClr val="bg1"/>
                </a:solidFill>
              </a:rPr>
              <a:t>敵 擋 使 徒 ， 要 叫 方 伯 不 信 真 道 。</a:t>
            </a:r>
            <a:endParaRPr lang="en-US" altLang="zh-TW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61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t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0"/>
            <a:ext cx="8828087" cy="686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46063" y="128588"/>
            <a:ext cx="323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以呂馬敵擋使徒而眼瞎</a:t>
            </a:r>
          </a:p>
        </p:txBody>
      </p:sp>
      <p:sp>
        <p:nvSpPr>
          <p:cNvPr id="2" name="Rectangle 1"/>
          <p:cNvSpPr/>
          <p:nvPr/>
        </p:nvSpPr>
        <p:spPr>
          <a:xfrm>
            <a:off x="349624" y="1798802"/>
            <a:ext cx="83909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 smtClean="0">
                <a:solidFill>
                  <a:schemeClr val="bg1"/>
                </a:solidFill>
              </a:rPr>
              <a:t>掃</a:t>
            </a:r>
            <a:r>
              <a:rPr lang="zh-TW" altLang="en-US" sz="3200" dirty="0">
                <a:solidFill>
                  <a:schemeClr val="bg1"/>
                </a:solidFill>
              </a:rPr>
              <a:t>羅又名保羅，被聖靈充滿，定睛看他</a:t>
            </a:r>
            <a:r>
              <a:rPr lang="zh-TW" altLang="en-US" sz="3200" dirty="0" smtClean="0">
                <a:solidFill>
                  <a:schemeClr val="bg1"/>
                </a:solidFill>
              </a:rPr>
              <a:t>，說</a:t>
            </a:r>
            <a:r>
              <a:rPr lang="zh-TW" altLang="en-US" sz="3200" dirty="0">
                <a:solidFill>
                  <a:schemeClr val="bg1"/>
                </a:solidFill>
              </a:rPr>
              <a:t>：你這充滿各樣詭詐奸惡，魔鬼的兒子，眾善的仇敵，你混亂主的正道還不止住麼？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 smtClean="0">
                <a:solidFill>
                  <a:schemeClr val="bg1"/>
                </a:solidFill>
              </a:rPr>
              <a:t>現</a:t>
            </a:r>
            <a:r>
              <a:rPr lang="zh-TW" altLang="en-US" sz="3200" dirty="0">
                <a:solidFill>
                  <a:schemeClr val="bg1"/>
                </a:solidFill>
              </a:rPr>
              <a:t>在主的手加在你身上，你要瞎眼，暫且不見日光。他的眼睛立刻昏蒙黑暗，四下裡求人拉著手領他。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7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方伯士求保羅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/>
              <a:t>方</a:t>
            </a:r>
            <a:r>
              <a:rPr lang="zh-TW" altLang="en-US" dirty="0" smtClean="0"/>
              <a:t>伯 </a:t>
            </a:r>
            <a:endParaRPr lang="en-US" altLang="zh-TW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官名</a:t>
            </a:r>
            <a:endParaRPr lang="en-US" altLang="zh-TW" dirty="0" smtClean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總督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士</a:t>
            </a:r>
            <a:r>
              <a:rPr lang="zh-TW" altLang="en-US" dirty="0"/>
              <a:t>求保羅</a:t>
            </a:r>
            <a:r>
              <a:rPr lang="zh-TW" altLang="en-US" dirty="0" smtClean="0"/>
              <a:t>－意</a:t>
            </a:r>
            <a:r>
              <a:rPr lang="zh-TW" altLang="en-US" dirty="0"/>
              <a:t>思是一個小</a:t>
            </a:r>
            <a:r>
              <a:rPr lang="zh-TW" altLang="en-US" dirty="0" smtClean="0"/>
              <a:t>網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通</a:t>
            </a:r>
            <a:r>
              <a:rPr lang="zh-TW" altLang="en-US" dirty="0"/>
              <a:t>達人，因</a:t>
            </a:r>
            <a:r>
              <a:rPr lang="zh-TW" altLang="en-US" dirty="0" smtClean="0"/>
              <a:t>目</a:t>
            </a:r>
            <a:r>
              <a:rPr lang="zh-TW" altLang="en-US" dirty="0"/>
              <a:t>睹</a:t>
            </a:r>
            <a:r>
              <a:rPr lang="zh-TW" altLang="en-US" dirty="0" smtClean="0"/>
              <a:t>巴</a:t>
            </a:r>
            <a:r>
              <a:rPr lang="zh-TW" altLang="en-US" dirty="0"/>
              <a:t>耶穌受罰瞎眼，希奇主的道而信了。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62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9965" y="4510"/>
          <a:ext cx="8431305" cy="6853490"/>
        </p:xfrm>
        <a:graphic>
          <a:graphicData uri="http://schemas.openxmlformats.org/drawingml/2006/table">
            <a:tbl>
              <a:tblPr/>
              <a:tblGrid>
                <a:gridCol w="2810435"/>
                <a:gridCol w="1568175"/>
                <a:gridCol w="4052695"/>
              </a:tblGrid>
              <a:tr h="358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地</a:t>
                      </a:r>
                      <a:r>
                        <a:rPr lang="zh-TW" altLang="en-US" sz="18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　　點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　文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重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要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事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項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FF"/>
                    </a:solidFill>
                  </a:tcPr>
                </a:tc>
              </a:tr>
              <a:tr h="358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敘利亞的安提阿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13:1-3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被聖靈差遣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6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西流基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港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b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塞浦路斯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島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) </a:t>
                      </a:r>
                      <a:b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撒拉米，帕弗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13:4-12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和巴拿巴，馬可同行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斥責行法術的以呂馬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方伯士求保羅信主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8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旁非利亞的別加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13:13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馬可離開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7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彼西底之安提阿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13:13-52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在會堂講道，眾人反應熱烈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猶太人嫉妒，趕出他們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6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以哥念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14:1-7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在會堂講道，眾人反應熱烈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猶太人嫉妒，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要用石頭打他們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他們逃出城去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6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路司得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14:8-20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醫好生來瘸腿的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眾人要向他們獻祭不成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被石頭打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8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特庇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14:20-21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使好多人作門徒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6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路司得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b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以哥念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b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彼西底之安提阿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14:21-23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勸勉門徒恆守所信，忍受艱難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選立長老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78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別加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城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，亞大利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港</a:t>
                      </a: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14:24-26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  <a:endParaRPr 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7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敘利亞的安提阿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徒</a:t>
                      </a:r>
                      <a:r>
                        <a:rPr lang="zh-TW" altLang="en-US" sz="18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altLang="zh-TW" sz="1800">
                          <a:effectLst/>
                          <a:latin typeface="Times New Roman" panose="02020603050405020304" pitchFamily="18" charset="0"/>
                        </a:rPr>
                        <a:t>14:27-28</a:t>
                      </a:r>
                      <a:endParaRPr lang="zh-TW" altLang="en-US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在教會作見證</a:t>
                      </a:r>
                      <a:r>
                        <a:rPr lang="zh-TW" altLang="en-US" sz="1800" dirty="0"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zh-TW" altLang="en-US" sz="1800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altLang="zh-TW" sz="1800" dirty="0"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8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寫加拉太書</a:t>
                      </a:r>
                      <a:endParaRPr lang="zh-TW" altLang="en-US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823" marR="0" marT="45515" marB="45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30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轉折點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3600" b="1" baseline="30000" dirty="0" smtClean="0"/>
              <a:t>13:9</a:t>
            </a:r>
            <a:r>
              <a:rPr lang="en-US" altLang="zh-TW" sz="3600" b="1" baseline="30000" dirty="0"/>
              <a:t> </a:t>
            </a:r>
            <a:r>
              <a:rPr lang="zh-TW" altLang="en-US" sz="3600" dirty="0"/>
              <a:t>掃 羅 又 名 保 羅 </a:t>
            </a:r>
            <a:endParaRPr lang="en-US" altLang="zh-TW" sz="3600" dirty="0" smtClean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TW" altLang="en-US" sz="3200" dirty="0">
                <a:solidFill>
                  <a:srgbClr val="00B0F0"/>
                </a:solidFill>
              </a:rPr>
              <a:t>開始以保羅的名</a:t>
            </a:r>
            <a:r>
              <a:rPr lang="zh-TW" altLang="en-US" sz="3200" dirty="0" smtClean="0">
                <a:solidFill>
                  <a:srgbClr val="00B0F0"/>
                </a:solidFill>
              </a:rPr>
              <a:t>字稱呼掃羅</a:t>
            </a:r>
            <a:endParaRPr lang="en-US" altLang="zh-TW" sz="3200" dirty="0" smtClean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3600" b="1" baseline="30000" dirty="0" smtClean="0"/>
              <a:t>13:13</a:t>
            </a:r>
            <a:r>
              <a:rPr lang="en-US" altLang="zh-TW" sz="3600" b="1" baseline="30000" dirty="0"/>
              <a:t> </a:t>
            </a:r>
            <a:r>
              <a:rPr lang="zh-TW" altLang="en-US" sz="3600" dirty="0"/>
              <a:t>保 羅 和 他 的 </a:t>
            </a:r>
            <a:r>
              <a:rPr lang="zh-TW" altLang="en-US" sz="3600" dirty="0" smtClean="0"/>
              <a:t>同 人</a:t>
            </a:r>
            <a:endParaRPr lang="en-US" altLang="zh-TW" sz="3600" dirty="0" smtClean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TW" altLang="en-US" sz="3200" dirty="0" smtClean="0">
                <a:solidFill>
                  <a:srgbClr val="00B0F0"/>
                </a:solidFill>
              </a:rPr>
              <a:t>開始以保羅的名字為首</a:t>
            </a:r>
            <a:endParaRPr lang="en-US" altLang="zh-TW" sz="3200" dirty="0" smtClean="0">
              <a:solidFill>
                <a:srgbClr val="00B0F0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TW" altLang="en-US" sz="3200" dirty="0" smtClean="0">
                <a:solidFill>
                  <a:srgbClr val="00B0F0"/>
                </a:solidFill>
              </a:rPr>
              <a:t>宣教隊伍以保羅為領隊</a:t>
            </a:r>
            <a:endParaRPr lang="en-US" altLang="zh-TW" sz="3200" dirty="0" smtClean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672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1479177"/>
            <a:ext cx="2891117" cy="3240740"/>
          </a:xfrm>
          <a:prstGeom prst="wedgeRectCallout">
            <a:avLst>
              <a:gd name="adj1" fmla="val -219347"/>
              <a:gd name="adj2" fmla="val -3455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zh-TW" sz="2800" b="1" baseline="30000" dirty="0"/>
              <a:t>13 </a:t>
            </a:r>
            <a:r>
              <a:rPr lang="zh-TW" altLang="en-US" sz="2800" dirty="0"/>
              <a:t>保 羅 和 他 的 同 人 從 帕 弗 開 船 ， 來 到 旁 非 利 亞 的 別 加 ， 約 翰 就 離 開 他 們 ， 回 耶 路 撒 冷 去 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21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0"/>
            <a:ext cx="2891117" cy="6865181"/>
          </a:xfrm>
          <a:prstGeom prst="wedgeRectCallout">
            <a:avLst>
              <a:gd name="adj1" fmla="val -213301"/>
              <a:gd name="adj2" fmla="val -3842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zh-TW" sz="2400" b="1" baseline="30000" dirty="0"/>
              <a:t>14 </a:t>
            </a:r>
            <a:r>
              <a:rPr lang="zh-TW" altLang="en-US" sz="2400" dirty="0"/>
              <a:t>他 們 離 了 別 加 往 前 行 ， 來 到 </a:t>
            </a:r>
            <a:r>
              <a:rPr lang="zh-TW" altLang="en-US" sz="2400" dirty="0">
                <a:solidFill>
                  <a:srgbClr val="FF0000"/>
                </a:solidFill>
              </a:rPr>
              <a:t>彼 西 底 的 安 提 阿</a:t>
            </a:r>
            <a:r>
              <a:rPr lang="zh-TW" altLang="en-US" sz="2400" dirty="0"/>
              <a:t> ， 在 安 息 日 進 會 堂 坐 下 。</a:t>
            </a:r>
          </a:p>
          <a:p>
            <a:r>
              <a:rPr lang="en-US" altLang="zh-TW" sz="2400" b="1" baseline="30000" dirty="0"/>
              <a:t>15 </a:t>
            </a:r>
            <a:r>
              <a:rPr lang="zh-TW" altLang="en-US" sz="2400" dirty="0"/>
              <a:t>讀 完 了 律 法 和 先 知 的 書 ， 管 會 堂 的 ， 叫 人 過 去 ， 對 他 們 說 ： 二 位 兄 台 ， 若 有 甚 麼 勸 勉 眾 人 的 話 ， 請 說 。</a:t>
            </a:r>
          </a:p>
          <a:p>
            <a:r>
              <a:rPr lang="en-US" altLang="zh-TW" sz="2400" b="1" baseline="30000" dirty="0"/>
              <a:t>16 </a:t>
            </a:r>
            <a:r>
              <a:rPr lang="zh-TW" altLang="en-US" sz="2400" dirty="0"/>
              <a:t>保 羅 就 站 起 來 ， 舉 手 ， 說 ： 以 色 列 人 和 一 切 敬 畏 神 的 人 ， 請 聽 。</a:t>
            </a:r>
          </a:p>
        </p:txBody>
      </p:sp>
    </p:spTree>
    <p:extLst>
      <p:ext uri="{BB962C8B-B14F-4D97-AF65-F5344CB8AC3E}">
        <p14:creationId xmlns:p14="http://schemas.microsoft.com/office/powerpoint/2010/main" val="409154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猶太人會堂安息日崇拜程序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背誦申命記</a:t>
            </a:r>
            <a:r>
              <a:rPr lang="en-US" altLang="zh-TW" dirty="0" smtClean="0"/>
              <a:t>6:4-6</a:t>
            </a:r>
          </a:p>
          <a:p>
            <a:pPr marL="400050" lvl="1" indent="0">
              <a:buNone/>
            </a:pPr>
            <a:r>
              <a:rPr lang="zh-TW" altLang="en-US" sz="2400" dirty="0" smtClean="0"/>
              <a:t>以 </a:t>
            </a:r>
            <a:r>
              <a:rPr lang="zh-TW" altLang="en-US" sz="2400" dirty="0"/>
              <a:t>色 列 阿 ， 你 要 聽 ！ 耶 和 華 ─ 我 們 神 是 獨 一 的 主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你 要 盡 心 、 盡 性 、 盡 力 愛 耶 和 華 ─ 你 的 神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我 今 日 所 吩 咐 你 的 話 都 要 記 在 心 上 ，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禱告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讀經</a:t>
            </a:r>
            <a:r>
              <a:rPr lang="en-US" altLang="zh-TW" dirty="0" smtClean="0"/>
              <a:t>:</a:t>
            </a:r>
            <a:r>
              <a:rPr lang="zh-TW" altLang="en-US" dirty="0" smtClean="0"/>
              <a:t> 一段摩西五經</a:t>
            </a:r>
            <a:r>
              <a:rPr lang="en-US" altLang="zh-TW" dirty="0" smtClean="0"/>
              <a:t>,</a:t>
            </a:r>
            <a:r>
              <a:rPr lang="zh-TW" altLang="en-US" dirty="0" smtClean="0"/>
              <a:t>一段先知書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講道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祝福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0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保羅的講道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5082"/>
            <a:ext cx="8229600" cy="5862918"/>
          </a:xfrm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/>
              <a:t>以色列人和一切敬畏神的人</a:t>
            </a:r>
            <a:r>
              <a:rPr lang="en-US" altLang="zh-TW" dirty="0" smtClean="0"/>
              <a:t>(</a:t>
            </a:r>
            <a:r>
              <a:rPr lang="zh-TW" altLang="en-US" dirty="0" smtClean="0"/>
              <a:t>外邦人</a:t>
            </a:r>
            <a:r>
              <a:rPr lang="en-US" altLang="zh-TW" dirty="0" smtClean="0"/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/>
              <a:t>以色列民的神</a:t>
            </a:r>
            <a:endParaRPr lang="en-US" altLang="zh-TW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/>
              <a:t>猶太歷史的回顧</a:t>
            </a:r>
            <a:endParaRPr lang="en-US" altLang="zh-TW" dirty="0" smtClean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/>
              <a:t>揀選 </a:t>
            </a:r>
            <a:r>
              <a:rPr lang="en-US" altLang="zh-TW" dirty="0" smtClean="0"/>
              <a:t>&gt;</a:t>
            </a:r>
            <a:r>
              <a:rPr lang="zh-TW" altLang="en-US" dirty="0" smtClean="0"/>
              <a:t> 寄居 </a:t>
            </a:r>
            <a:r>
              <a:rPr lang="en-US" altLang="zh-TW" dirty="0" smtClean="0"/>
              <a:t>&gt;</a:t>
            </a:r>
            <a:r>
              <a:rPr lang="zh-TW" altLang="en-US" dirty="0" smtClean="0"/>
              <a:t> 曠野 </a:t>
            </a:r>
            <a:r>
              <a:rPr lang="en-US" altLang="zh-TW" dirty="0" smtClean="0"/>
              <a:t>&gt;</a:t>
            </a:r>
            <a:r>
              <a:rPr lang="zh-TW" altLang="en-US" dirty="0" smtClean="0"/>
              <a:t> 迦南 </a:t>
            </a:r>
            <a:r>
              <a:rPr lang="en-US" altLang="zh-TW" dirty="0" smtClean="0"/>
              <a:t>&gt;</a:t>
            </a:r>
            <a:r>
              <a:rPr lang="zh-TW" altLang="en-US" dirty="0" smtClean="0"/>
              <a:t> 士師 </a:t>
            </a:r>
            <a:r>
              <a:rPr lang="en-US" altLang="zh-TW" dirty="0" smtClean="0"/>
              <a:t>&gt;</a:t>
            </a:r>
            <a:r>
              <a:rPr lang="zh-TW" altLang="en-US" dirty="0" smtClean="0"/>
              <a:t> 君王 </a:t>
            </a:r>
            <a:r>
              <a:rPr lang="en-US" altLang="zh-TW" dirty="0" smtClean="0"/>
              <a:t>&gt;</a:t>
            </a:r>
            <a:r>
              <a:rPr lang="zh-TW" altLang="en-US" dirty="0" smtClean="0"/>
              <a:t> 救主</a:t>
            </a:r>
            <a:endParaRPr lang="en-US" altLang="zh-TW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rgbClr val="FFFF00"/>
                </a:solidFill>
              </a:rPr>
              <a:t>引用舊約三段經文</a:t>
            </a:r>
            <a:endParaRPr lang="en-US" altLang="zh-TW" dirty="0" smtClean="0">
              <a:solidFill>
                <a:srgbClr val="FFFF00"/>
              </a:solidFill>
            </a:endParaRPr>
          </a:p>
          <a:p>
            <a:pPr marL="400050" lvl="1" indent="0">
              <a:lnSpc>
                <a:spcPct val="110000"/>
              </a:lnSpc>
              <a:buNone/>
            </a:pPr>
            <a:r>
              <a:rPr lang="zh-TW" altLang="en-US" b="1" baseline="30000" dirty="0">
                <a:solidFill>
                  <a:srgbClr val="FFFF00"/>
                </a:solidFill>
              </a:rPr>
              <a:t>詩</a:t>
            </a:r>
            <a:r>
              <a:rPr lang="en-US" b="1" baseline="30000" dirty="0">
                <a:solidFill>
                  <a:srgbClr val="FFFF00"/>
                </a:solidFill>
              </a:rPr>
              <a:t>2:7</a:t>
            </a:r>
            <a:r>
              <a:rPr lang="zh-TW" altLang="en-US" dirty="0">
                <a:solidFill>
                  <a:srgbClr val="FFFF00"/>
                </a:solidFill>
              </a:rPr>
              <a:t>受膏者說：我要傳聖旨。耶和華曾對我說：你是我的兒子，我今日生你。</a:t>
            </a:r>
            <a:endParaRPr lang="en-US" dirty="0">
              <a:solidFill>
                <a:srgbClr val="FFFF00"/>
              </a:solidFill>
            </a:endParaRPr>
          </a:p>
          <a:p>
            <a:pPr marL="400050" lvl="1" indent="0">
              <a:lnSpc>
                <a:spcPct val="110000"/>
              </a:lnSpc>
              <a:buNone/>
            </a:pPr>
            <a:r>
              <a:rPr lang="zh-TW" altLang="en-US" b="1" baseline="30000" dirty="0">
                <a:solidFill>
                  <a:srgbClr val="FFFF00"/>
                </a:solidFill>
              </a:rPr>
              <a:t>賽</a:t>
            </a:r>
            <a:r>
              <a:rPr lang="en-US" b="1" baseline="30000" dirty="0">
                <a:solidFill>
                  <a:srgbClr val="FFFF00"/>
                </a:solidFill>
              </a:rPr>
              <a:t>55:3</a:t>
            </a:r>
            <a:r>
              <a:rPr lang="zh-TW" altLang="en-US" dirty="0">
                <a:solidFill>
                  <a:srgbClr val="FFFF00"/>
                </a:solidFill>
              </a:rPr>
              <a:t>你們當就近我來；側耳而聽，就必得活。我必與你們立永約，就是應許大衛那可靠的恩典。</a:t>
            </a:r>
            <a:endParaRPr lang="en-US" dirty="0">
              <a:solidFill>
                <a:srgbClr val="FFFF00"/>
              </a:solidFill>
            </a:endParaRPr>
          </a:p>
          <a:p>
            <a:pPr marL="400050" lvl="1" indent="0">
              <a:lnSpc>
                <a:spcPct val="110000"/>
              </a:lnSpc>
              <a:buNone/>
            </a:pPr>
            <a:r>
              <a:rPr lang="zh-TW" altLang="en-US" b="1" baseline="30000" dirty="0">
                <a:solidFill>
                  <a:srgbClr val="FFFF00"/>
                </a:solidFill>
              </a:rPr>
              <a:t>詩</a:t>
            </a:r>
            <a:r>
              <a:rPr lang="en-US" b="1" baseline="30000" dirty="0">
                <a:solidFill>
                  <a:srgbClr val="FFFF00"/>
                </a:solidFill>
              </a:rPr>
              <a:t>16:10</a:t>
            </a:r>
            <a:r>
              <a:rPr lang="zh-TW" altLang="en-US" dirty="0">
                <a:solidFill>
                  <a:srgbClr val="FFFF00"/>
                </a:solidFill>
              </a:rPr>
              <a:t>因為你必不將我的靈魂撇在陰間，也不叫你的聖者見朽壞。</a:t>
            </a:r>
            <a:r>
              <a:rPr lang="en-US" b="1" baseline="30000" dirty="0">
                <a:solidFill>
                  <a:srgbClr val="FFFF00"/>
                </a:solidFill>
              </a:rPr>
              <a:t>11</a:t>
            </a:r>
            <a:r>
              <a:rPr lang="zh-TW" altLang="en-US" dirty="0">
                <a:solidFill>
                  <a:srgbClr val="FFFF00"/>
                </a:solidFill>
              </a:rPr>
              <a:t>你必將生命的道路指示我。在你面前有滿足的喜樂；在你右手中有永遠的福樂。</a:t>
            </a: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耶穌就是彌賽亞</a:t>
            </a:r>
            <a:r>
              <a:rPr lang="en-US" altLang="zh-TW" dirty="0" smtClean="0">
                <a:solidFill>
                  <a:schemeClr val="bg1"/>
                </a:solidFill>
              </a:rPr>
              <a:t>,</a:t>
            </a:r>
            <a:r>
              <a:rPr lang="zh-TW" altLang="en-US" dirty="0" smtClean="0">
                <a:solidFill>
                  <a:schemeClr val="bg1"/>
                </a:solidFill>
              </a:rPr>
              <a:t> 神話語的應驗</a:t>
            </a:r>
            <a:endParaRPr lang="en-US" altLang="zh-TW" dirty="0" smtClean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67062"/>
            <a:ext cx="8229600" cy="1143000"/>
          </a:xfrm>
        </p:spPr>
        <p:txBody>
          <a:bodyPr/>
          <a:lstStyle/>
          <a:p>
            <a:r>
              <a:rPr lang="zh-TW" altLang="en-US" b="1" dirty="0">
                <a:solidFill>
                  <a:srgbClr val="00B0F0"/>
                </a:solidFill>
              </a:rPr>
              <a:t>好 信 息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3" y="1417638"/>
            <a:ext cx="8498541" cy="5292444"/>
          </a:xfrm>
          <a:solidFill>
            <a:srgbClr val="00B0F0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/>
              <a:t>32</a:t>
            </a:r>
            <a:r>
              <a:rPr lang="zh-TW" altLang="en-US" dirty="0"/>
              <a:t>我們也報好信息給你們，就是那應許祖宗</a:t>
            </a:r>
            <a:r>
              <a:rPr lang="zh-TW" altLang="en-US" dirty="0" smtClean="0"/>
              <a:t>的話</a:t>
            </a:r>
            <a:endParaRPr lang="en-US" altLang="zh-TW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 smtClean="0"/>
              <a:t>33</a:t>
            </a:r>
            <a:r>
              <a:rPr lang="zh-TW" altLang="en-US" dirty="0"/>
              <a:t>神已經向我們這作兒女的應驗，叫耶穌復活了</a:t>
            </a:r>
            <a:r>
              <a:rPr lang="zh-TW" altLang="en-US" dirty="0" smtClean="0"/>
              <a:t>。</a:t>
            </a:r>
            <a:r>
              <a:rPr lang="en-US" altLang="zh-TW" dirty="0" smtClean="0"/>
              <a:t>…</a:t>
            </a:r>
            <a:r>
              <a:rPr lang="en-US" b="1" baseline="30000" dirty="0" smtClean="0"/>
              <a:t>37</a:t>
            </a:r>
            <a:r>
              <a:rPr lang="zh-TW" altLang="en-US" dirty="0"/>
              <a:t>惟獨神所復活的，他並未見朽壞</a:t>
            </a:r>
            <a:r>
              <a:rPr lang="en-US" dirty="0" smtClean="0"/>
              <a:t>。</a:t>
            </a:r>
            <a:r>
              <a:rPr lang="en-US" b="1" baseline="30000" dirty="0" smtClean="0"/>
              <a:t>38</a:t>
            </a:r>
            <a:r>
              <a:rPr lang="zh-TW" altLang="en-US" dirty="0"/>
              <a:t>所以，弟兄們，你們當曉得：赦罪的道是由這人傳給你們</a:t>
            </a:r>
            <a:r>
              <a:rPr lang="zh-TW" altLang="en-US" dirty="0" smtClean="0"/>
              <a:t>的</a:t>
            </a:r>
            <a:r>
              <a:rPr lang="en-US" dirty="0" smtClean="0"/>
              <a:t>。</a:t>
            </a:r>
            <a:r>
              <a:rPr lang="en-US" b="1" baseline="30000" dirty="0" smtClean="0"/>
              <a:t>39</a:t>
            </a:r>
            <a:r>
              <a:rPr lang="zh-TW" altLang="en-US" dirty="0"/>
              <a:t>你們靠摩西的律法，在一切不得稱義的事上信靠這人，就都得稱義了</a:t>
            </a:r>
            <a:r>
              <a:rPr lang="en-US" dirty="0"/>
              <a:t>。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耶</a:t>
            </a:r>
            <a:r>
              <a:rPr lang="zh-TW" altLang="en-US" dirty="0">
                <a:solidFill>
                  <a:schemeClr val="bg1"/>
                </a:solidFill>
              </a:rPr>
              <a:t>穌是救主</a:t>
            </a:r>
            <a:endParaRPr lang="en-US" dirty="0">
              <a:solidFill>
                <a:schemeClr val="bg1"/>
              </a:solidFill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zh-TW" altLang="en-US" dirty="0">
                <a:solidFill>
                  <a:schemeClr val="bg1"/>
                </a:solidFill>
              </a:rPr>
              <a:t>從死裡復活</a:t>
            </a:r>
            <a:endParaRPr lang="en-US" dirty="0">
              <a:solidFill>
                <a:schemeClr val="bg1"/>
              </a:solidFill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zh-TW" altLang="en-US" dirty="0">
                <a:solidFill>
                  <a:schemeClr val="bg1"/>
                </a:solidFill>
              </a:rPr>
              <a:t>赦罪的道是由這人傳給你們的</a:t>
            </a:r>
            <a:endParaRPr lang="en-US" dirty="0">
              <a:solidFill>
                <a:schemeClr val="bg1"/>
              </a:solidFill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zh-TW" altLang="en-US" dirty="0">
                <a:solidFill>
                  <a:schemeClr val="bg1"/>
                </a:solidFill>
              </a:rPr>
              <a:t>靠摩西的律法，不得稱義</a:t>
            </a:r>
            <a:endParaRPr lang="en-US" dirty="0">
              <a:solidFill>
                <a:schemeClr val="bg1"/>
              </a:solidFill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zh-TW" altLang="en-US" dirty="0">
                <a:solidFill>
                  <a:schemeClr val="bg1"/>
                </a:solidFill>
              </a:rPr>
              <a:t>信靠耶穌就稱義了</a:t>
            </a:r>
            <a:endParaRPr lang="en-US" dirty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2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36176"/>
            <a:ext cx="8269941" cy="622598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46 </a:t>
            </a:r>
            <a:r>
              <a:rPr lang="zh-TW" altLang="en-US" dirty="0"/>
              <a:t>保 羅 和 巴 拿 巴 </a:t>
            </a:r>
            <a:r>
              <a:rPr lang="zh-TW" altLang="en-US" dirty="0">
                <a:solidFill>
                  <a:srgbClr val="00B0F0"/>
                </a:solidFill>
              </a:rPr>
              <a:t>放 膽</a:t>
            </a:r>
            <a:r>
              <a:rPr lang="zh-TW" altLang="en-US" dirty="0"/>
              <a:t> 說 ： 神 的 道 先 講 給 你 們 原 是 應 當 的 ； 只 因 你 們 棄 絕 這 道 ， 斷 定 自 己 不 配 得 永 生 ， 我 們 就 轉 向 外 邦 人 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47 </a:t>
            </a:r>
            <a:r>
              <a:rPr lang="zh-TW" altLang="en-US" dirty="0"/>
              <a:t>因 為 主 曾 這 樣 吩 咐 我 們 說 ： </a:t>
            </a:r>
            <a:r>
              <a:rPr lang="zh-TW" altLang="en-US" dirty="0">
                <a:solidFill>
                  <a:srgbClr val="00B0F0"/>
                </a:solidFill>
              </a:rPr>
              <a:t>我 已 經 立 你 作 外 邦 人 的 光 ， 叫 你 施 行 救 恩 ， 直 到 地 極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48 </a:t>
            </a:r>
            <a:r>
              <a:rPr lang="zh-TW" altLang="en-US" dirty="0"/>
              <a:t>外 邦 人 聽 見 這 話 ， 就 歡 喜 了 ， 讚 美 神 的 道 ； 凡 預 定 得 永 生 的 人 都 信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49 </a:t>
            </a:r>
            <a:r>
              <a:rPr lang="zh-TW" altLang="en-US" dirty="0"/>
              <a:t>於 是 主 的 道 傳 遍 了 那 一 帶 地 方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52 </a:t>
            </a:r>
            <a:r>
              <a:rPr lang="zh-TW" altLang="en-US" dirty="0"/>
              <a:t>門 徒 滿 心 喜 樂 ， 又 被 聖 靈 充 滿 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83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047" y="107576"/>
            <a:ext cx="8713693" cy="656216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41 </a:t>
            </a:r>
            <a:r>
              <a:rPr lang="zh-TW" altLang="en-US" dirty="0"/>
              <a:t>主 說 ： 你 們 這 輕 慢 的 人 要 觀 看 ， 要 驚 奇 ， 要 滅 亡 ； 因 為 在 你 們 的 時 候 ， 我 行 一 件 事 ， 雖 有 人 告 訴 你 們 ， 你 們 總 是 不 信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45 </a:t>
            </a:r>
            <a:r>
              <a:rPr lang="zh-TW" altLang="en-US" dirty="0"/>
              <a:t>但 猶 太 人 看 見 人 這 樣 多 ， 就 滿 心 嫉 妒 ， 硬 駁 保 羅 所 說 的 話 ， 並 且 毀 謗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50 </a:t>
            </a:r>
            <a:r>
              <a:rPr lang="zh-TW" altLang="en-US" dirty="0"/>
              <a:t>但 猶 太 人 挑 唆 虔 敬 、 尊 貴 的 婦 女 和 城 內 有 名 望 的 人 ， 逼 迫 保 羅 、 巴 拿 巴 ， 將 他 們 趕 出 境 外 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87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0238" y="0"/>
            <a:ext cx="7886700" cy="1105135"/>
          </a:xfrm>
        </p:spPr>
        <p:txBody>
          <a:bodyPr/>
          <a:lstStyle/>
          <a:p>
            <a:r>
              <a:rPr lang="zh-TW" altLang="en-US" sz="4000" dirty="0" smtClean="0"/>
              <a:t>猶太人與外邦人的對比</a:t>
            </a:r>
            <a:endParaRPr lang="en-US" sz="4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30237" y="1105135"/>
            <a:ext cx="3868737" cy="823912"/>
          </a:xfrm>
          <a:solidFill>
            <a:srgbClr val="00B0F0"/>
          </a:solidFill>
        </p:spPr>
        <p:txBody>
          <a:bodyPr anchor="ctr"/>
          <a:lstStyle/>
          <a:p>
            <a:pPr algn="ctr"/>
            <a:r>
              <a:rPr lang="zh-TW" altLang="en-US" dirty="0" smtClean="0"/>
              <a:t>大部分猶太人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34159" y="1885486"/>
            <a:ext cx="3868737" cy="2995796"/>
          </a:xfrm>
          <a:solidFill>
            <a:srgbClr val="FF0000"/>
          </a:solidFill>
        </p:spPr>
        <p:txBody>
          <a:bodyPr/>
          <a:lstStyle/>
          <a:p>
            <a:pPr>
              <a:spcBef>
                <a:spcPts val="0"/>
              </a:spcBef>
            </a:pPr>
            <a:r>
              <a:rPr lang="zh-TW" altLang="en-US" sz="2800" dirty="0" smtClean="0"/>
              <a:t>不信</a:t>
            </a:r>
            <a:r>
              <a:rPr lang="zh-TW" altLang="en-US" sz="2800" dirty="0"/>
              <a:t> </a:t>
            </a:r>
            <a:endParaRPr lang="en-US" altLang="zh-TW" sz="2800" dirty="0" smtClean="0"/>
          </a:p>
          <a:p>
            <a:pPr>
              <a:spcBef>
                <a:spcPts val="0"/>
              </a:spcBef>
            </a:pPr>
            <a:r>
              <a:rPr lang="zh-TW" altLang="en-US" sz="2800" dirty="0" smtClean="0"/>
              <a:t>滿心嫉妒，硬駁，毀謗</a:t>
            </a:r>
            <a:r>
              <a:rPr lang="zh-TW" altLang="en-US" sz="2800" dirty="0"/>
              <a:t> </a:t>
            </a:r>
            <a:endParaRPr lang="en-US" altLang="zh-TW" sz="2800" dirty="0" smtClean="0"/>
          </a:p>
          <a:p>
            <a:pPr>
              <a:spcBef>
                <a:spcPts val="0"/>
              </a:spcBef>
            </a:pPr>
            <a:r>
              <a:rPr lang="zh-TW" altLang="en-US" sz="2800" dirty="0" smtClean="0"/>
              <a:t>挑唆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逼迫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趕出境外</a:t>
            </a:r>
            <a:endParaRPr lang="en-US" altLang="zh-TW" sz="2800" dirty="0" smtClean="0"/>
          </a:p>
          <a:p>
            <a:pPr>
              <a:spcBef>
                <a:spcPts val="0"/>
              </a:spcBef>
            </a:pPr>
            <a:r>
              <a:rPr lang="zh-TW" altLang="en-US" sz="2800" dirty="0" smtClean="0"/>
              <a:t>棄絕這道，斷定自己不配得永生</a:t>
            </a:r>
            <a:endParaRPr lang="en-US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29150" y="1105135"/>
            <a:ext cx="3887788" cy="823912"/>
          </a:xfrm>
          <a:solidFill>
            <a:srgbClr val="00B0F0"/>
          </a:solidFill>
        </p:spPr>
        <p:txBody>
          <a:bodyPr anchor="ctr"/>
          <a:lstStyle/>
          <a:p>
            <a:pPr algn="ctr"/>
            <a:r>
              <a:rPr lang="zh-TW" altLang="en-US" dirty="0" smtClean="0"/>
              <a:t>一些猶太人和外邦人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9624" y="1885486"/>
            <a:ext cx="3887788" cy="2995796"/>
          </a:xfrm>
          <a:solidFill>
            <a:srgbClr val="00B050"/>
          </a:solidFill>
        </p:spPr>
        <p:txBody>
          <a:bodyPr/>
          <a:lstStyle/>
          <a:p>
            <a:pPr>
              <a:spcBef>
                <a:spcPts val="0"/>
              </a:spcBef>
            </a:pPr>
            <a:r>
              <a:rPr lang="zh-TW" altLang="en-US" sz="2800" dirty="0" smtClean="0"/>
              <a:t>多有跟從</a:t>
            </a:r>
            <a:endParaRPr lang="en-US" altLang="zh-TW" sz="2800" dirty="0" smtClean="0"/>
          </a:p>
          <a:p>
            <a:pPr>
              <a:spcBef>
                <a:spcPts val="0"/>
              </a:spcBef>
            </a:pPr>
            <a:r>
              <a:rPr lang="zh-TW" altLang="en-US" sz="2800" dirty="0" smtClean="0"/>
              <a:t>歡喜，讚美神的道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凡預定得永生的人都信了</a:t>
            </a:r>
            <a:endParaRPr lang="en-US" altLang="zh-TW" sz="2800" dirty="0" smtClean="0"/>
          </a:p>
          <a:p>
            <a:pPr>
              <a:spcBef>
                <a:spcPts val="0"/>
              </a:spcBef>
            </a:pPr>
            <a:r>
              <a:rPr lang="zh-TW" altLang="en-US" sz="2800" dirty="0" smtClean="0"/>
              <a:t>門徒滿心喜樂，又被聖靈充滿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30236" y="5057152"/>
            <a:ext cx="7886701" cy="141088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</a:rPr>
              <a:t>神 的 道 先 講 給 你 們 原 是 應 當 的 ； 只 因 你 們 棄 絕 這 道 ， 斷 定 自 己 不 配 得 永 生 ， 我 們 就 轉 向 外 邦 人 去 。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1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5" grpId="0" build="p" animBg="1"/>
      <p:bldP spid="9" grpId="0" build="p" animBg="1"/>
      <p:bldP spid="6" grpId="0" build="p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199" y="193956"/>
            <a:ext cx="8229600" cy="1143000"/>
          </a:xfrm>
        </p:spPr>
        <p:txBody>
          <a:bodyPr/>
          <a:lstStyle/>
          <a:p>
            <a:r>
              <a:rPr lang="zh-TW" altLang="en-US" dirty="0"/>
              <a:t>哈 巴 谷 書 </a:t>
            </a:r>
            <a:r>
              <a:rPr lang="en-US" altLang="zh-TW" dirty="0" smtClean="0"/>
              <a:t>1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9622" y="1336956"/>
            <a:ext cx="8444753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 smtClean="0"/>
              <a:t>5</a:t>
            </a:r>
            <a:r>
              <a:rPr lang="en-US" altLang="zh-TW" b="1" baseline="30000" dirty="0"/>
              <a:t> </a:t>
            </a:r>
            <a:r>
              <a:rPr lang="zh-TW" altLang="en-US" dirty="0"/>
              <a:t>耶 和 華 說 ： 你 們 要 向 列 國 中 觀 看 ， 大 大 驚 奇 ； 因 為 在 你 們 的 時 候 ， 我 行 一 件 事 ， 雖 有 人 告 訴 你 們 ， 你 們 總 是 不 信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6 </a:t>
            </a:r>
            <a:r>
              <a:rPr lang="zh-TW" altLang="en-US" dirty="0"/>
              <a:t>我 必 興 起 迦 勒 底 人 ， 就 是 那 殘 忍 暴 躁 之 民 ， 通 行 遍 地 ， 佔 據 那 不 屬 自 己 的 住 處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8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1264024"/>
            <a:ext cx="82296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3600" b="1" baseline="30000" dirty="0"/>
              <a:t>51 </a:t>
            </a:r>
            <a:r>
              <a:rPr lang="zh-TW" altLang="en-US" sz="3600" dirty="0"/>
              <a:t>二 人 對 著 眾 人 跺 下 腳 上 的 塵 土 ， 就 往 以 哥 念 去 了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3600" b="1" baseline="30000" dirty="0" smtClean="0">
                <a:solidFill>
                  <a:srgbClr val="FF0000"/>
                </a:solidFill>
              </a:rPr>
              <a:t>路</a:t>
            </a:r>
            <a:r>
              <a:rPr lang="en-US" altLang="zh-TW" sz="3600" b="1" baseline="30000" dirty="0" smtClean="0">
                <a:solidFill>
                  <a:srgbClr val="FF0000"/>
                </a:solidFill>
              </a:rPr>
              <a:t>9:5</a:t>
            </a:r>
            <a:r>
              <a:rPr lang="en-US" altLang="zh-TW" sz="3600" b="1" baseline="30000" dirty="0">
                <a:solidFill>
                  <a:srgbClr val="FF0000"/>
                </a:solidFill>
              </a:rPr>
              <a:t> </a:t>
            </a:r>
            <a:r>
              <a:rPr lang="zh-TW" altLang="en-US" sz="3600" dirty="0">
                <a:solidFill>
                  <a:srgbClr val="FF0000"/>
                </a:solidFill>
              </a:rPr>
              <a:t>凡 不 接 待 你 們 的 ， 你 們 離 開 那 城 的 時 候 ， 要 把 腳 上 的 塵 土 跺 下 去 ， 見 證 他 們 的 不 是 。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baseline="30000" dirty="0"/>
              <a:t>42 </a:t>
            </a:r>
            <a:r>
              <a:rPr lang="zh-TW" altLang="en-US" dirty="0"/>
              <a:t>他 們 出 會 堂 的 時 候 ， 眾 人 請 他 們 到 下 安 息 日 再 講 這 話 給 他 們 聽 。</a:t>
            </a:r>
          </a:p>
          <a:p>
            <a:r>
              <a:rPr lang="en-US" altLang="zh-TW" b="1" baseline="30000" dirty="0"/>
              <a:t>43 </a:t>
            </a:r>
            <a:r>
              <a:rPr lang="zh-TW" altLang="en-US" dirty="0"/>
              <a:t>散 會 以 後 ， 猶 太 人 和 敬 虔 進 猶 太 教 的 人 多 有 跟 從 保 羅 、 巴 拿 巴 的 。 二 人 對 他 們 講 道 ， 勸 他 們 務 要 恆 久 在 神 的 恩 中 。</a:t>
            </a:r>
          </a:p>
          <a:p>
            <a:r>
              <a:rPr lang="en-US" altLang="zh-TW" b="1" baseline="30000" dirty="0"/>
              <a:t>44 </a:t>
            </a:r>
            <a:r>
              <a:rPr lang="zh-TW" altLang="en-US" dirty="0"/>
              <a:t>到 下 安 息 日 ， 合 城 的 人 幾 乎 都 來 聚 集 ， 要 聽 神 的 道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5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0"/>
            <a:ext cx="2891117" cy="6858000"/>
          </a:xfrm>
          <a:prstGeom prst="wedgeRectCallout">
            <a:avLst>
              <a:gd name="adj1" fmla="val -174696"/>
              <a:gd name="adj2" fmla="val -3258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TW" sz="2800" b="1" baseline="30000" dirty="0" smtClean="0"/>
              <a:t>13:51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二 人 對 著 眾 人 跺 下 腳 上 的 塵 土 ， 就 往 </a:t>
            </a:r>
            <a:r>
              <a:rPr lang="zh-TW" altLang="en-US" sz="2800" dirty="0">
                <a:solidFill>
                  <a:srgbClr val="FF0000"/>
                </a:solidFill>
              </a:rPr>
              <a:t>以 哥 念</a:t>
            </a:r>
            <a:r>
              <a:rPr lang="zh-TW" altLang="en-US" sz="2800" dirty="0"/>
              <a:t> 去 了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en-US" altLang="zh-TW" sz="2800" b="1" dirty="0" smtClean="0"/>
              <a:t>14:1</a:t>
            </a:r>
            <a:r>
              <a:rPr lang="en-US" altLang="zh-TW" sz="2800" b="1" dirty="0"/>
              <a:t> </a:t>
            </a:r>
            <a:r>
              <a:rPr lang="zh-TW" altLang="en-US" sz="2800" dirty="0"/>
              <a:t>二 人 在 以 哥 念 同 進 猶 太 人 的 會 堂 ， 在 那 裡 講 的 ， 叫 猶 太 人 和 希 利 尼 人 信 的 </a:t>
            </a:r>
            <a:r>
              <a:rPr lang="zh-TW" altLang="en-US" sz="2800" dirty="0" smtClean="0"/>
              <a:t>很 多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442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以 哥 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6650"/>
            <a:ext cx="82296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baseline="30000" dirty="0"/>
              <a:t>3</a:t>
            </a:r>
            <a:r>
              <a:rPr lang="zh-TW" altLang="en-US" dirty="0"/>
              <a:t>二人在那裡住了多日，</a:t>
            </a:r>
            <a:r>
              <a:rPr lang="zh-TW" altLang="en-US" dirty="0">
                <a:solidFill>
                  <a:srgbClr val="00B0F0"/>
                </a:solidFill>
              </a:rPr>
              <a:t>倚靠主放膽講道</a:t>
            </a:r>
            <a:r>
              <a:rPr lang="zh-TW" altLang="en-US" dirty="0"/>
              <a:t>；</a:t>
            </a:r>
            <a:r>
              <a:rPr lang="zh-TW" altLang="en-US" dirty="0">
                <a:solidFill>
                  <a:srgbClr val="00B0F0"/>
                </a:solidFill>
              </a:rPr>
              <a:t>主藉他們的手施行神蹟奇事，證明他的恩道</a:t>
            </a:r>
            <a:r>
              <a:rPr lang="zh-TW" altLang="en-US" dirty="0"/>
              <a:t>。</a:t>
            </a: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baseline="30000" dirty="0"/>
              <a:t>4</a:t>
            </a:r>
            <a:r>
              <a:rPr lang="zh-TW" altLang="en-US" dirty="0"/>
              <a:t>城裡的眾人就</a:t>
            </a:r>
            <a:r>
              <a:rPr lang="zh-TW" altLang="en-US" dirty="0">
                <a:solidFill>
                  <a:srgbClr val="FF0000"/>
                </a:solidFill>
              </a:rPr>
              <a:t>分了黨</a:t>
            </a:r>
            <a:r>
              <a:rPr lang="zh-TW" altLang="en-US" dirty="0"/>
              <a:t>，有附從猶太人的，有附從使徒的。</a:t>
            </a: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baseline="30000" dirty="0"/>
              <a:t>5</a:t>
            </a:r>
            <a:r>
              <a:rPr lang="zh-TW" altLang="en-US" dirty="0"/>
              <a:t>那時，</a:t>
            </a:r>
            <a:r>
              <a:rPr lang="zh-TW" altLang="en-US" dirty="0">
                <a:solidFill>
                  <a:srgbClr val="FF0000"/>
                </a:solidFill>
              </a:rPr>
              <a:t>外邦人和猶太人，並他們的官長，一齊擁上來，要凌辱使徒，用石頭打他們</a:t>
            </a:r>
            <a:r>
              <a:rPr lang="zh-TW" altLang="en-US" dirty="0"/>
              <a:t>。</a:t>
            </a: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baseline="30000" dirty="0"/>
              <a:t>6</a:t>
            </a:r>
            <a:r>
              <a:rPr lang="zh-TW" altLang="en-US" dirty="0"/>
              <a:t>使徒知道了，就逃往呂高尼的路司得、特庇兩個城和周圍地方去，</a:t>
            </a: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TW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TW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49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0"/>
            <a:ext cx="2891117" cy="4840941"/>
          </a:xfrm>
          <a:prstGeom prst="wedgeRectCallout">
            <a:avLst>
              <a:gd name="adj1" fmla="val -138418"/>
              <a:gd name="adj2" fmla="val -1834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TW" sz="2800" b="1" baseline="30000" dirty="0"/>
              <a:t>6 </a:t>
            </a:r>
            <a:r>
              <a:rPr lang="zh-TW" altLang="en-US" sz="2800" dirty="0"/>
              <a:t>使 徒 知 </a:t>
            </a:r>
            <a:r>
              <a:rPr lang="zh-TW" altLang="en-US" sz="2800" dirty="0" smtClean="0"/>
              <a:t>道 了  </a:t>
            </a:r>
            <a:r>
              <a:rPr lang="zh-TW" altLang="en-US" sz="2800" dirty="0"/>
              <a:t>就 逃 往 呂 高 尼 的 路 司 得 、 特 庇 兩 個 城 和 周 圍 地 方 去 </a:t>
            </a:r>
            <a:r>
              <a:rPr lang="zh-TW" altLang="en-US" sz="2800" dirty="0" smtClean="0"/>
              <a:t>，</a:t>
            </a:r>
            <a:r>
              <a:rPr lang="en-US" altLang="zh-TW" sz="2800" b="1" baseline="30000" dirty="0" smtClean="0"/>
              <a:t>7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在 那 裡 傳 福 音 。</a:t>
            </a:r>
          </a:p>
        </p:txBody>
      </p:sp>
      <p:sp>
        <p:nvSpPr>
          <p:cNvPr id="3" name="Oval 2"/>
          <p:cNvSpPr/>
          <p:nvPr/>
        </p:nvSpPr>
        <p:spPr>
          <a:xfrm>
            <a:off x="1949824" y="1223682"/>
            <a:ext cx="1909482" cy="5916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0"/>
            <a:ext cx="2891117" cy="6858000"/>
          </a:xfrm>
          <a:prstGeom prst="wedgeRectCallout">
            <a:avLst>
              <a:gd name="adj1" fmla="val -180278"/>
              <a:gd name="adj2" fmla="val -2834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zh-TW" sz="2800" b="1" baseline="30000" dirty="0"/>
              <a:t>8 </a:t>
            </a:r>
            <a:r>
              <a:rPr lang="zh-TW" altLang="en-US" sz="2800" dirty="0"/>
              <a:t>路 司 得 城 裡 坐 著 一 個 兩 腳 無 力 的 人 ， 生 來 是 瘸 腿 的 ， 從 來 沒 有 走 過 。</a:t>
            </a:r>
          </a:p>
          <a:p>
            <a:r>
              <a:rPr lang="en-US" altLang="zh-TW" sz="2800" b="1" baseline="30000" dirty="0"/>
              <a:t>9 </a:t>
            </a:r>
            <a:r>
              <a:rPr lang="zh-TW" altLang="en-US" sz="2800" dirty="0"/>
              <a:t>他 聽 保 羅 講 道 ， 保 羅 定 睛 看 他 ， </a:t>
            </a:r>
            <a:r>
              <a:rPr lang="zh-TW" altLang="en-US" sz="2800" dirty="0">
                <a:solidFill>
                  <a:srgbClr val="FF0000"/>
                </a:solidFill>
              </a:rPr>
              <a:t>見 他 有 信 心</a:t>
            </a:r>
            <a:r>
              <a:rPr lang="zh-TW" altLang="en-US" sz="2800" dirty="0"/>
              <a:t> ， 可 得 痊 愈 ，</a:t>
            </a:r>
          </a:p>
          <a:p>
            <a:r>
              <a:rPr lang="en-US" altLang="zh-TW" sz="2800" b="1" baseline="30000" dirty="0"/>
              <a:t>10 </a:t>
            </a:r>
            <a:r>
              <a:rPr lang="zh-TW" altLang="en-US" sz="2800" dirty="0">
                <a:solidFill>
                  <a:srgbClr val="FF0000"/>
                </a:solidFill>
              </a:rPr>
              <a:t>就 大 聲 說 ： 你 起 來 ， 兩 腳 站 直 ！ 那 人 就 跳 起 來 ， 而 且 行 走 。</a:t>
            </a:r>
          </a:p>
        </p:txBody>
      </p:sp>
    </p:spTree>
    <p:extLst>
      <p:ext uri="{BB962C8B-B14F-4D97-AF65-F5344CB8AC3E}">
        <p14:creationId xmlns:p14="http://schemas.microsoft.com/office/powerpoint/2010/main" val="387867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1" name="Picture 7" descr="TCSCLY01_80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06450" y="95250"/>
            <a:ext cx="755015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TW" altLang="en-US" sz="2400">
                <a:ea typeface="SimHei" panose="02010609060101010101" pitchFamily="49" charset="-122"/>
              </a:rPr>
              <a:t>路司得遺址的土丘</a:t>
            </a:r>
            <a:r>
              <a:rPr lang="zh-TW" altLang="en-US" sz="2400">
                <a:ea typeface="新細明體" panose="02020500000000000000" pitchFamily="18" charset="-120"/>
              </a:rPr>
              <a:t> </a:t>
            </a:r>
          </a:p>
          <a:p>
            <a:pPr>
              <a:spcAft>
                <a:spcPct val="30000"/>
              </a:spcAft>
            </a:pP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醫治瘸腿者；使徒被誤認為神；保羅被石頭打到昏死；提摩太信主</a:t>
            </a:r>
            <a:endParaRPr lang="en-US" altLang="zh-TW" sz="20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437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4" y="0"/>
            <a:ext cx="8229600" cy="968188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醫治</a:t>
            </a:r>
            <a:r>
              <a:rPr lang="zh-TW" altLang="en-US" dirty="0" smtClean="0">
                <a:solidFill>
                  <a:schemeClr val="tx1"/>
                </a:solidFill>
                <a:latin typeface="Helvetica Neue"/>
              </a:rPr>
              <a:t>瘸腿的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 descr="Image result for 巴 拿 巴 、 保 羅 二 使 徒 聽 見 ， 就 撕 開 衣 裳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420" y="1390744"/>
            <a:ext cx="4561430" cy="441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彼得美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50" y="1390745"/>
            <a:ext cx="3090826" cy="441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31234" y="5983797"/>
            <a:ext cx="36599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/>
              <a:t>生 來 是 瘸 腿 </a:t>
            </a:r>
            <a:r>
              <a:rPr lang="zh-TW" altLang="en-US" dirty="0" smtClean="0"/>
              <a:t>的</a:t>
            </a:r>
            <a:endParaRPr lang="en-US" altLang="zh-TW" dirty="0" smtClean="0"/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那 人 就 跳 起 來 ， 而 且 行 走 。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5983797"/>
            <a:ext cx="353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生 來 是 瘸 腿 </a:t>
            </a:r>
            <a:r>
              <a:rPr lang="zh-TW" altLang="en-US" dirty="0" smtClean="0">
                <a:solidFill>
                  <a:srgbClr val="000000"/>
                </a:solidFill>
                <a:latin typeface="Helvetica Neue"/>
              </a:rPr>
              <a:t>的</a:t>
            </a:r>
            <a:endParaRPr lang="en-US" altLang="zh-TW" dirty="0" smtClean="0">
              <a:solidFill>
                <a:srgbClr val="000000"/>
              </a:solidFill>
              <a:latin typeface="Helvetica Neue"/>
            </a:endParaRPr>
          </a:p>
          <a:p>
            <a:pPr algn="ctr"/>
            <a:r>
              <a:rPr lang="zh-TW" altLang="en-US" dirty="0"/>
              <a:t>就 跳 起 來 ， 站 著 ， 又 行 走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6823" y="795372"/>
            <a:ext cx="1653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B0F0"/>
                </a:solidFill>
              </a:rPr>
              <a:t>彼得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9141" y="824262"/>
            <a:ext cx="1653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B0F0"/>
                </a:solidFill>
              </a:rPr>
              <a:t>保羅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1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366" y="4365010"/>
            <a:ext cx="4119432" cy="2492991"/>
          </a:xfrm>
          <a:solidFill>
            <a:srgbClr val="00B0F0"/>
          </a:solidFill>
        </p:spPr>
        <p:txBody>
          <a:bodyPr/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200" dirty="0"/>
              <a:t>丢斯</a:t>
            </a:r>
            <a:r>
              <a:rPr lang="en-US" altLang="zh-CN" sz="2200" dirty="0"/>
              <a:t>(ZEUS)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200" dirty="0" smtClean="0"/>
              <a:t>罗</a:t>
            </a:r>
            <a:r>
              <a:rPr lang="zh-CN" altLang="en-US" sz="2200" dirty="0"/>
              <a:t>马名</a:t>
            </a:r>
            <a:r>
              <a:rPr lang="en-US" altLang="zh-CN" sz="2200" dirty="0"/>
              <a:t>JUPITER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200" dirty="0" smtClean="0"/>
              <a:t>原</a:t>
            </a:r>
            <a:r>
              <a:rPr lang="zh-CN" altLang="en-US" sz="2200" dirty="0"/>
              <a:t>意为“帮助者”，</a:t>
            </a:r>
            <a:endParaRPr lang="en-US" altLang="zh-CN" sz="22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200" dirty="0" smtClean="0"/>
              <a:t>罗</a:t>
            </a:r>
            <a:r>
              <a:rPr lang="zh-CN" altLang="en-US" sz="2200" dirty="0"/>
              <a:t>马人与希腊人崇拜之为“保护人之神”</a:t>
            </a:r>
            <a:endParaRPr lang="en-US" sz="2200" dirty="0"/>
          </a:p>
        </p:txBody>
      </p:sp>
      <p:pic>
        <p:nvPicPr>
          <p:cNvPr id="5" name="Content Placeholder 4" descr="zeus_3_l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16" y="0"/>
            <a:ext cx="3298700" cy="436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3hermes_1_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201" y="0"/>
            <a:ext cx="2956951" cy="436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65798" y="4365010"/>
            <a:ext cx="4572000" cy="2492990"/>
          </a:xfrm>
          <a:prstGeom prst="rect">
            <a:avLst/>
          </a:prstGeom>
          <a:solidFill>
            <a:srgbClr val="CCCCFF"/>
          </a:solidFill>
        </p:spPr>
        <p:txBody>
          <a:bodyPr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200" dirty="0"/>
              <a:t>希耳米</a:t>
            </a:r>
            <a:r>
              <a:rPr lang="en-US" altLang="zh-CN" sz="2200" dirty="0"/>
              <a:t>(HERMES</a:t>
            </a:r>
            <a:r>
              <a:rPr lang="en-US" altLang="zh-CN" sz="2200" dirty="0" smtClean="0"/>
              <a:t>)</a:t>
            </a:r>
            <a:endParaRPr lang="en-US" altLang="zh-CN" sz="22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200" dirty="0" smtClean="0"/>
              <a:t>拉</a:t>
            </a:r>
            <a:r>
              <a:rPr lang="zh-CN" altLang="en-US" sz="2200" dirty="0"/>
              <a:t>丁文</a:t>
            </a:r>
            <a:r>
              <a:rPr lang="en-US" altLang="zh-CN" sz="2200" dirty="0"/>
              <a:t>MERCURY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200" dirty="0" smtClean="0"/>
              <a:t>希</a:t>
            </a:r>
            <a:r>
              <a:rPr lang="zh-CN" altLang="en-US" sz="2200" dirty="0"/>
              <a:t>腊人相信丢斯为年老之神，希耳米为其子，较年幼。但希耳米则富有口才，并相信希耳米为口才、文艺及音乐的赐予者。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4940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29" y="645459"/>
            <a:ext cx="8538882" cy="558052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 smtClean="0"/>
              <a:t>路</a:t>
            </a:r>
            <a:r>
              <a:rPr lang="zh-CN" altLang="en-US" dirty="0"/>
              <a:t>司得人们称保罗为希耳米，因他领首发言。</a:t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 smtClean="0"/>
              <a:t>路</a:t>
            </a:r>
            <a:r>
              <a:rPr lang="zh-CN" altLang="en-US" dirty="0"/>
              <a:t>司得人有一著名“神话”，谓丢斯与希耳米曾从天上降临，访问邻帮“弗吕家”</a:t>
            </a:r>
            <a:r>
              <a:rPr lang="en-US" altLang="zh-CN" dirty="0"/>
              <a:t>(PHYRGIA)</a:t>
            </a:r>
            <a:r>
              <a:rPr lang="zh-CN" altLang="en-US" dirty="0"/>
              <a:t>的一对老夫</a:t>
            </a:r>
            <a:r>
              <a:rPr lang="zh-CN" altLang="en-US" dirty="0" smtClean="0"/>
              <a:t>妇。</a:t>
            </a:r>
            <a:r>
              <a:rPr lang="zh-CN" altLang="en-US" dirty="0"/>
              <a:t>路司得人一向羡慕他俩有福，这次看见保罗与巴拿巴所讲所行，便以为是丢斯与希耳米从天降临，恩及路司得人，所以要向他们献祭。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4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rafael_karton_lystr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8838"/>
            <a:ext cx="91440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61925" y="234950"/>
            <a:ext cx="414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路司得的宙斯祭司向使徒獻祭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8705850" y="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bg1"/>
                </a:solidFill>
                <a:ea typeface="新細明體" panose="02020500000000000000" pitchFamily="18" charset="-120"/>
              </a:rPr>
              <a:t>26</a:t>
            </a:r>
          </a:p>
        </p:txBody>
      </p:sp>
      <p:sp>
        <p:nvSpPr>
          <p:cNvPr id="2" name="Rectangle 1"/>
          <p:cNvSpPr/>
          <p:nvPr/>
        </p:nvSpPr>
        <p:spPr>
          <a:xfrm>
            <a:off x="463924" y="1057853"/>
            <a:ext cx="82161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/>
                </a:solidFill>
                <a:latin typeface="Helvetica Neue"/>
              </a:rPr>
              <a:t>有 </a:t>
            </a:r>
            <a:r>
              <a:rPr lang="zh-TW" altLang="en-US" sz="3200" dirty="0">
                <a:solidFill>
                  <a:schemeClr val="bg1"/>
                </a:solidFill>
                <a:latin typeface="Helvetica Neue"/>
              </a:rPr>
              <a:t>城 外 丟 斯 廟 的 祭 司 牽 著 牛 ， 拿 著 花 圈 ， 來 到 門 前 ， 要 同 眾 人 向 使 徒 獻 祭 。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05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5835"/>
            <a:ext cx="8162365" cy="646803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baseline="30000" dirty="0"/>
              <a:t>14</a:t>
            </a:r>
            <a:r>
              <a:rPr lang="zh-TW" altLang="en-US" dirty="0"/>
              <a:t>巴拿巴、保羅二使徒聽見，就</a:t>
            </a:r>
            <a:r>
              <a:rPr lang="zh-TW" altLang="en-US" dirty="0">
                <a:solidFill>
                  <a:srgbClr val="FF0000"/>
                </a:solidFill>
              </a:rPr>
              <a:t>撕開衣裳</a:t>
            </a:r>
            <a:r>
              <a:rPr lang="zh-TW" altLang="en-US" dirty="0"/>
              <a:t>，跳進眾人中間，喊著說</a:t>
            </a:r>
            <a:r>
              <a:rPr lang="zh-TW" altLang="en-US" dirty="0" smtClean="0"/>
              <a:t>：</a:t>
            </a:r>
            <a:r>
              <a:rPr lang="en-US" b="1" baseline="30000" dirty="0" smtClean="0"/>
              <a:t>15</a:t>
            </a:r>
            <a:r>
              <a:rPr lang="zh-TW" altLang="en-US" dirty="0"/>
              <a:t>諸君，為甚麼做這事呢？</a:t>
            </a:r>
            <a:r>
              <a:rPr lang="zh-TW" altLang="en-US" dirty="0">
                <a:solidFill>
                  <a:srgbClr val="FF0000"/>
                </a:solidFill>
              </a:rPr>
              <a:t>我們也是人</a:t>
            </a:r>
            <a:r>
              <a:rPr lang="zh-TW" altLang="en-US" dirty="0"/>
              <a:t>，性情和你們一樣。我們</a:t>
            </a:r>
            <a:r>
              <a:rPr lang="zh-TW" altLang="en-US" dirty="0">
                <a:solidFill>
                  <a:srgbClr val="00B0F0"/>
                </a:solidFill>
              </a:rPr>
              <a:t>傳福音給你們，是叫你們離棄這些虛妄，歸向那創造天、地、海、和其中萬物的永生神</a:t>
            </a:r>
            <a:r>
              <a:rPr lang="zh-TW" altLang="en-US" dirty="0" smtClean="0">
                <a:solidFill>
                  <a:srgbClr val="00B0F0"/>
                </a:solidFill>
              </a:rPr>
              <a:t>。</a:t>
            </a:r>
            <a:r>
              <a:rPr lang="en-US" b="1" baseline="30000" dirty="0" smtClean="0"/>
              <a:t>16</a:t>
            </a:r>
            <a:r>
              <a:rPr lang="zh-TW" altLang="en-US" dirty="0"/>
              <a:t>他在從前的世代，任憑萬國各行其道</a:t>
            </a:r>
            <a:r>
              <a:rPr lang="zh-TW" altLang="en-US" dirty="0" smtClean="0"/>
              <a:t>；</a:t>
            </a:r>
            <a:r>
              <a:rPr lang="en-US" b="1" baseline="30000" dirty="0" smtClean="0"/>
              <a:t>17</a:t>
            </a:r>
            <a:r>
              <a:rPr lang="zh-TW" altLang="en-US" dirty="0"/>
              <a:t>然而為自己未嘗不顯出證據來，就如常施恩惠，從天降雨，賞賜豐年，叫你們飲食飽足，滿心喜樂</a:t>
            </a:r>
            <a:r>
              <a:rPr lang="zh-TW" altLang="en-US" dirty="0" smtClean="0"/>
              <a:t>。</a:t>
            </a:r>
            <a:r>
              <a:rPr lang="en-US" b="1" baseline="30000" dirty="0" smtClean="0"/>
              <a:t>18</a:t>
            </a:r>
            <a:r>
              <a:rPr lang="zh-TW" altLang="en-US" dirty="0"/>
              <a:t>二人說了這些話，僅僅的攔住眾人不獻祭與他們。</a:t>
            </a: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826"/>
            <a:ext cx="8229600" cy="1143000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撕開衣裳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2658"/>
            <a:ext cx="8229600" cy="535193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/>
              <a:t>猶太人常用這種方式來表示極其痛苦不</a:t>
            </a:r>
            <a:r>
              <a:rPr lang="zh-TW" altLang="en-US" dirty="0" smtClean="0"/>
              <a:t>安</a:t>
            </a:r>
            <a:endParaRPr lang="en-US" altLang="zh-TW" dirty="0" smtClean="0"/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b="1" baseline="30000" dirty="0" smtClean="0"/>
              <a:t>太</a:t>
            </a:r>
            <a:r>
              <a:rPr lang="en-US" b="1" baseline="30000" dirty="0"/>
              <a:t>26:64</a:t>
            </a:r>
            <a:r>
              <a:rPr lang="zh-TW" altLang="en-US" dirty="0"/>
              <a:t>耶穌對他說：你說的是。然而，我告訴你們，後來你們要看見人子坐在那權能者的右邊，駕著天上的雲降臨</a:t>
            </a:r>
            <a:r>
              <a:rPr lang="zh-TW" altLang="en-US" dirty="0" smtClean="0"/>
              <a:t>。</a:t>
            </a:r>
            <a:r>
              <a:rPr lang="en-US" b="1" baseline="30000" dirty="0" smtClean="0"/>
              <a:t>65</a:t>
            </a:r>
            <a:r>
              <a:rPr lang="zh-TW" altLang="en-US" dirty="0"/>
              <a:t>大祭司就撕開衣服，說：他說了僭妄的話，我們何必再用見證人呢？這僭妄的話，現在你們都聽見了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>
                <a:solidFill>
                  <a:srgbClr val="00B0F0"/>
                </a:solidFill>
              </a:rPr>
              <a:t>榮</a:t>
            </a:r>
            <a:r>
              <a:rPr lang="zh-TW" altLang="en-US" dirty="0" smtClean="0">
                <a:solidFill>
                  <a:srgbClr val="00B0F0"/>
                </a:solidFill>
              </a:rPr>
              <a:t>耀神還是高舉人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保羅的勸導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8870"/>
            <a:ext cx="8323729" cy="57150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/>
              <a:t>我 們 也 是 </a:t>
            </a:r>
            <a:r>
              <a:rPr lang="zh-TW" altLang="en-US" sz="2800" dirty="0" smtClean="0"/>
              <a:t>人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/>
              <a:t>傳 福 音 給 你 </a:t>
            </a:r>
            <a:r>
              <a:rPr lang="zh-TW" altLang="en-US" sz="2800" dirty="0" smtClean="0"/>
              <a:t>們的目的</a:t>
            </a:r>
            <a:endParaRPr lang="en-US" altLang="zh-TW" sz="2800" dirty="0" smtClean="0"/>
          </a:p>
          <a:p>
            <a:pPr lvl="1">
              <a:lnSpc>
                <a:spcPct val="120000"/>
              </a:lnSpc>
            </a:pPr>
            <a:r>
              <a:rPr lang="zh-TW" altLang="en-US" dirty="0"/>
              <a:t>離 棄 這 些 虛 妄 </a:t>
            </a:r>
            <a:r>
              <a:rPr lang="en-US" altLang="zh-TW" dirty="0" smtClean="0"/>
              <a:t>(</a:t>
            </a:r>
            <a:r>
              <a:rPr lang="zh-TW" altLang="en-US" dirty="0" smtClean="0"/>
              <a:t>偶像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受造物</a:t>
            </a:r>
            <a:r>
              <a:rPr lang="en-US" altLang="zh-TW" dirty="0" smtClean="0"/>
              <a:t>)</a:t>
            </a:r>
          </a:p>
          <a:p>
            <a:pPr lvl="1">
              <a:lnSpc>
                <a:spcPct val="120000"/>
              </a:lnSpc>
            </a:pPr>
            <a:r>
              <a:rPr lang="zh-TW" altLang="en-US" dirty="0" smtClean="0"/>
              <a:t>歸 </a:t>
            </a:r>
            <a:r>
              <a:rPr lang="zh-TW" altLang="en-US" dirty="0"/>
              <a:t>向 </a:t>
            </a:r>
            <a:r>
              <a:rPr lang="zh-TW" altLang="en-US" dirty="0" smtClean="0"/>
              <a:t>永 </a:t>
            </a:r>
            <a:r>
              <a:rPr lang="zh-TW" altLang="en-US" dirty="0"/>
              <a:t>生 </a:t>
            </a:r>
            <a:r>
              <a:rPr lang="zh-TW" altLang="en-US" dirty="0" smtClean="0"/>
              <a:t>神 </a:t>
            </a:r>
            <a:r>
              <a:rPr lang="en-US" altLang="zh-TW" dirty="0" smtClean="0"/>
              <a:t>(</a:t>
            </a:r>
            <a:r>
              <a:rPr lang="zh-TW" altLang="en-US" dirty="0"/>
              <a:t>創 </a:t>
            </a:r>
            <a:r>
              <a:rPr lang="zh-TW" altLang="en-US" dirty="0" smtClean="0"/>
              <a:t>造 主</a:t>
            </a:r>
            <a:r>
              <a:rPr lang="en-US" altLang="zh-TW" dirty="0"/>
              <a:t>)</a:t>
            </a:r>
            <a:endParaRPr lang="en-US" altLang="zh-TW" dirty="0" smtClean="0"/>
          </a:p>
          <a:p>
            <a:pPr lvl="2">
              <a:lnSpc>
                <a:spcPct val="120000"/>
              </a:lnSpc>
            </a:pPr>
            <a:r>
              <a:rPr lang="zh-TW" altLang="en-US" dirty="0"/>
              <a:t>創 造 天 、 地 、 海 、 和 其 中 萬 物 的 </a:t>
            </a:r>
            <a:endParaRPr lang="en-US" altLang="zh-TW" dirty="0" smtClean="0"/>
          </a:p>
          <a:p>
            <a:pPr lvl="2">
              <a:lnSpc>
                <a:spcPct val="120000"/>
              </a:lnSpc>
            </a:pPr>
            <a:r>
              <a:rPr lang="zh-TW" altLang="en-US" dirty="0"/>
              <a:t>在 從 前 的 世 代 ， 任 憑 萬 國 各 行 其 </a:t>
            </a:r>
            <a:r>
              <a:rPr lang="zh-TW" altLang="en-US" dirty="0" smtClean="0"/>
              <a:t>道</a:t>
            </a:r>
            <a:endParaRPr lang="en-US" altLang="zh-TW" dirty="0" smtClean="0"/>
          </a:p>
          <a:p>
            <a:pPr lvl="2">
              <a:lnSpc>
                <a:spcPct val="120000"/>
              </a:lnSpc>
            </a:pPr>
            <a:r>
              <a:rPr lang="zh-TW" altLang="en-US" dirty="0"/>
              <a:t>然 而 為 自 己 未 嘗 不</a:t>
            </a:r>
            <a:r>
              <a:rPr lang="zh-TW" altLang="en-US" dirty="0" smtClean="0"/>
              <a:t>證 </a:t>
            </a:r>
            <a:r>
              <a:rPr lang="zh-TW" altLang="en-US" dirty="0"/>
              <a:t>據 來 ， 就 如 常 施 恩 惠 ， 從 天 降 雨 ， 賞 賜 豐 年 ， 叫 你 們 飲 食 飽 足 ， 滿 心 喜 樂 </a:t>
            </a:r>
            <a:endParaRPr lang="en-US" altLang="zh-TW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sz="2800" dirty="0"/>
              <a:t>過去神不像祂在以色列民中作他們的神並引導他們</a:t>
            </a:r>
            <a:r>
              <a:rPr lang="en-US" altLang="zh-TW" sz="2800" dirty="0"/>
              <a:t>,</a:t>
            </a:r>
            <a:r>
              <a:rPr lang="zh-TW" altLang="en-US" sz="2800" dirty="0"/>
              <a:t> 但不意味著神不眷顧外邦人</a:t>
            </a:r>
            <a:endParaRPr lang="en-US" altLang="zh-TW" sz="2800" dirty="0"/>
          </a:p>
          <a:p>
            <a:pPr lvl="2">
              <a:lnSpc>
                <a:spcPct val="120000"/>
              </a:lnSpc>
            </a:pPr>
            <a:endParaRPr lang="en-US" altLang="zh-TW" dirty="0" smtClean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TW" dirty="0" smtClean="0"/>
              <a:t>	</a:t>
            </a:r>
          </a:p>
          <a:p>
            <a:pPr>
              <a:lnSpc>
                <a:spcPct val="120000"/>
              </a:lnSpc>
            </a:pPr>
            <a:endParaRPr lang="en-US" altLang="zh-TW" sz="2800" dirty="0" smtClean="0"/>
          </a:p>
          <a:p>
            <a:pPr>
              <a:lnSpc>
                <a:spcPct val="12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906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327965"/>
              </p:ext>
            </p:extLst>
          </p:nvPr>
        </p:nvGraphicFramePr>
        <p:xfrm>
          <a:off x="228600" y="470646"/>
          <a:ext cx="8686801" cy="5944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619"/>
                <a:gridCol w="3070091"/>
                <a:gridCol w="3070091"/>
              </a:tblGrid>
              <a:tr h="120554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/>
                        <a:t>彼西底的安提阿</a:t>
                      </a:r>
                      <a:endParaRPr lang="en-US" sz="3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/>
                        <a:t>路司得</a:t>
                      </a:r>
                      <a:endParaRPr lang="en-US" sz="3200" dirty="0" smtClean="0"/>
                    </a:p>
                  </a:txBody>
                  <a:tcPr anchor="ctr"/>
                </a:tc>
              </a:tr>
              <a:tr h="120554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聽眾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猶太人和敬畏神的外邦人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拜偶像的外邦人</a:t>
                      </a:r>
                      <a:endParaRPr lang="en-US" sz="2800" dirty="0"/>
                    </a:p>
                  </a:txBody>
                  <a:tcPr anchor="ctr"/>
                </a:tc>
              </a:tr>
              <a:tr h="232795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講道方法步驟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引用舊約證明耶穌就是彌賽亞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神的創造</a:t>
                      </a:r>
                      <a:r>
                        <a:rPr lang="en-US" altLang="zh-TW" sz="2800" dirty="0" smtClean="0"/>
                        <a:t>,</a:t>
                      </a:r>
                      <a:r>
                        <a:rPr lang="zh-TW" altLang="en-US" sz="2800" dirty="0" smtClean="0"/>
                        <a:t> 獨一的真神</a:t>
                      </a:r>
                      <a:r>
                        <a:rPr lang="en-US" altLang="zh-TW" sz="2800" dirty="0" smtClean="0"/>
                        <a:t>,</a:t>
                      </a:r>
                      <a:r>
                        <a:rPr lang="zh-TW" altLang="en-US" sz="2800" dirty="0" smtClean="0"/>
                        <a:t> 呼籲他們離棄偶像轉向真神</a:t>
                      </a:r>
                      <a:r>
                        <a:rPr lang="en-US" altLang="zh-TW" sz="2800" dirty="0" smtClean="0"/>
                        <a:t>,</a:t>
                      </a:r>
                      <a:r>
                        <a:rPr lang="zh-TW" altLang="en-US" sz="2800" dirty="0" smtClean="0"/>
                        <a:t>然後才能講論神差祂兒子救贖人類</a:t>
                      </a:r>
                      <a:endParaRPr lang="en-US" sz="2800" dirty="0"/>
                    </a:p>
                  </a:txBody>
                  <a:tcPr anchor="ctr"/>
                </a:tc>
              </a:tr>
              <a:tr h="120554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信息內容</a:t>
                      </a:r>
                      <a:endParaRPr lang="en-US" sz="2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/>
                        <a:t>悔改歸向神</a:t>
                      </a:r>
                      <a:endParaRPr lang="en-US" sz="2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52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6365" y="0"/>
            <a:ext cx="3267634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b="1" baseline="30000" dirty="0"/>
              <a:t>19 </a:t>
            </a:r>
            <a:r>
              <a:rPr lang="zh-TW" altLang="en-US" sz="2800" dirty="0"/>
              <a:t>但 有 些 </a:t>
            </a:r>
            <a:r>
              <a:rPr lang="zh-TW" altLang="en-US" sz="2800" dirty="0">
                <a:solidFill>
                  <a:srgbClr val="FF0000"/>
                </a:solidFill>
              </a:rPr>
              <a:t>猶 太 人 從 安 提 阿 和 以 哥 念 來 </a:t>
            </a:r>
            <a:r>
              <a:rPr lang="zh-TW" altLang="en-US" sz="2800" dirty="0"/>
              <a:t>， 挑 唆 眾 人 ， 就 </a:t>
            </a:r>
            <a:r>
              <a:rPr lang="zh-TW" altLang="en-US" sz="2800" dirty="0">
                <a:solidFill>
                  <a:srgbClr val="FF0000"/>
                </a:solidFill>
              </a:rPr>
              <a:t>用 石 頭 打 保 羅 </a:t>
            </a:r>
            <a:r>
              <a:rPr lang="zh-TW" altLang="en-US" sz="2800" dirty="0"/>
              <a:t>， </a:t>
            </a:r>
            <a:r>
              <a:rPr lang="zh-TW" altLang="en-US" sz="2800" dirty="0">
                <a:solidFill>
                  <a:srgbClr val="FF0000"/>
                </a:solidFill>
              </a:rPr>
              <a:t>以 為 他 是 死 了 ， 便 拖 到 城 外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b="1" baseline="30000" dirty="0"/>
              <a:t>20 </a:t>
            </a:r>
            <a:r>
              <a:rPr lang="zh-TW" altLang="en-US" sz="2800" dirty="0"/>
              <a:t>門 徒 正 圍 著 他 ， </a:t>
            </a:r>
            <a:r>
              <a:rPr lang="zh-TW" altLang="en-US" sz="2800" dirty="0">
                <a:solidFill>
                  <a:srgbClr val="00B0F0"/>
                </a:solidFill>
              </a:rPr>
              <a:t>他 就 起 來 ， 走 進 城 去 </a:t>
            </a:r>
            <a:r>
              <a:rPr lang="zh-TW" altLang="en-US" sz="2800" dirty="0"/>
              <a:t>。 </a:t>
            </a:r>
          </a:p>
        </p:txBody>
      </p:sp>
      <p:pic>
        <p:nvPicPr>
          <p:cNvPr id="4098" name="Picture 2" descr="Image result for 用 石 頭 打 保 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292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85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793376"/>
            <a:ext cx="2891117" cy="2796988"/>
          </a:xfrm>
          <a:prstGeom prst="wedgeRectCallout">
            <a:avLst>
              <a:gd name="adj1" fmla="val -143534"/>
              <a:gd name="adj2" fmla="val -2264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TW" altLang="en-US" sz="2800" dirty="0"/>
              <a:t>第 二 天 ， 同 巴 拿 巴 往 特 庇 去 </a:t>
            </a:r>
            <a:r>
              <a:rPr lang="zh-TW" altLang="en-US" sz="2800" dirty="0" smtClean="0"/>
              <a:t>，對 </a:t>
            </a:r>
            <a:r>
              <a:rPr lang="zh-TW" altLang="en-US" sz="2800" dirty="0"/>
              <a:t>那 城 裡 的 人 傳 了 福 音 ， 使 好 些 人 作 門 徒 ，</a:t>
            </a:r>
          </a:p>
        </p:txBody>
      </p:sp>
    </p:spTree>
    <p:extLst>
      <p:ext uri="{BB962C8B-B14F-4D97-AF65-F5344CB8AC3E}">
        <p14:creationId xmlns:p14="http://schemas.microsoft.com/office/powerpoint/2010/main" val="194785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0"/>
            <a:ext cx="2891117" cy="6898342"/>
          </a:xfrm>
          <a:prstGeom prst="wedgeRectCallout">
            <a:avLst>
              <a:gd name="adj1" fmla="val -179348"/>
              <a:gd name="adj2" fmla="val -2926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TW" altLang="en-US" sz="2800" dirty="0"/>
              <a:t>就 回 路 司 得 、 以 哥 念 、 安 提 阿 去 </a:t>
            </a:r>
            <a:r>
              <a:rPr lang="zh-TW" altLang="en-US" sz="2800" dirty="0" smtClean="0"/>
              <a:t>，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9888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堅固初信的信徒</a:t>
            </a:r>
            <a:r>
              <a:rPr lang="en-US" altLang="zh-TW" dirty="0" smtClean="0"/>
              <a:t>,</a:t>
            </a:r>
            <a:r>
              <a:rPr lang="zh-TW" altLang="en-US" dirty="0" smtClean="0"/>
              <a:t> 建立教會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baseline="30000" dirty="0"/>
              <a:t>22 </a:t>
            </a:r>
            <a:r>
              <a:rPr lang="zh-TW" altLang="en-US" dirty="0">
                <a:solidFill>
                  <a:srgbClr val="FF0000"/>
                </a:solidFill>
              </a:rPr>
              <a:t>堅 固</a:t>
            </a:r>
            <a:r>
              <a:rPr lang="zh-TW" altLang="en-US" dirty="0"/>
              <a:t> 門 徒 的 心 ， </a:t>
            </a:r>
            <a:r>
              <a:rPr lang="zh-TW" altLang="en-US" dirty="0">
                <a:solidFill>
                  <a:srgbClr val="FF0000"/>
                </a:solidFill>
              </a:rPr>
              <a:t>勸</a:t>
            </a:r>
            <a:r>
              <a:rPr lang="zh-TW" altLang="en-US" dirty="0"/>
              <a:t> 他 們 恆 守 所 信 的 道 ； 又 說 ： 我 們 進 入 神 的 國 ， 必 須 經 歷 許 多 艱 難 。</a:t>
            </a:r>
          </a:p>
          <a:p>
            <a:r>
              <a:rPr lang="en-US" altLang="zh-TW" b="1" baseline="30000" dirty="0"/>
              <a:t>23 </a:t>
            </a:r>
            <a:r>
              <a:rPr lang="zh-TW" altLang="en-US" dirty="0"/>
              <a:t>二 人 在 各 教 會 中 選 立 了 </a:t>
            </a:r>
            <a:r>
              <a:rPr lang="zh-TW" altLang="en-US" dirty="0">
                <a:solidFill>
                  <a:srgbClr val="FF0000"/>
                </a:solidFill>
              </a:rPr>
              <a:t>長 老</a:t>
            </a:r>
            <a:r>
              <a:rPr lang="zh-TW" altLang="en-US" dirty="0"/>
              <a:t> ， 又 </a:t>
            </a:r>
            <a:r>
              <a:rPr lang="zh-TW" altLang="en-US" dirty="0">
                <a:solidFill>
                  <a:srgbClr val="FF0000"/>
                </a:solidFill>
              </a:rPr>
              <a:t>禁 食 禱 告 ， 就 把 他 們 交 託 所 信 的 主 </a:t>
            </a:r>
            <a:r>
              <a:rPr lang="zh-TW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7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062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長老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453" y="1417639"/>
            <a:ext cx="8485094" cy="4977466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2800" dirty="0"/>
              <a:t>長</a:t>
            </a:r>
            <a:r>
              <a:rPr lang="zh-TW" altLang="en-US" sz="2800" dirty="0" smtClean="0"/>
              <a:t>老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監督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一</a:t>
            </a:r>
            <a:r>
              <a:rPr lang="zh-TW" altLang="en-US" sz="2800" dirty="0"/>
              <a:t>般的職責包括三方面：管理、牧養與教</a:t>
            </a:r>
            <a:r>
              <a:rPr lang="zh-TW" altLang="en-US" sz="2800" dirty="0" smtClean="0"/>
              <a:t>導</a:t>
            </a:r>
            <a:r>
              <a:rPr lang="zh-TW" altLang="en-US" sz="2800" dirty="0"/>
              <a:t> </a:t>
            </a:r>
            <a:endParaRPr lang="en-US" altLang="zh-TW" sz="28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2800" dirty="0" smtClean="0"/>
              <a:t>管理 </a:t>
            </a:r>
            <a:r>
              <a:rPr lang="en-US" altLang="zh-TW" sz="2800" dirty="0" smtClean="0"/>
              <a:t>-</a:t>
            </a:r>
            <a:r>
              <a:rPr lang="zh-TW" altLang="en-US" sz="2800" dirty="0" smtClean="0"/>
              <a:t> 長</a:t>
            </a:r>
            <a:r>
              <a:rPr lang="zh-TW" altLang="en-US" sz="2800" dirty="0"/>
              <a:t>老是「管理教會的人」（提</a:t>
            </a:r>
            <a:r>
              <a:rPr lang="zh-TW" altLang="en-US" sz="2800" dirty="0" smtClean="0"/>
              <a:t>前</a:t>
            </a:r>
            <a:r>
              <a:rPr lang="en-US" altLang="zh-TW" sz="2800" dirty="0" smtClean="0"/>
              <a:t>5:17</a:t>
            </a:r>
            <a:r>
              <a:rPr lang="zh-TW" altLang="en-US" sz="2800" dirty="0"/>
              <a:t>；帖</a:t>
            </a:r>
            <a:r>
              <a:rPr lang="zh-TW" altLang="en-US" sz="2800" dirty="0" smtClean="0"/>
              <a:t>前</a:t>
            </a:r>
            <a:r>
              <a:rPr lang="en-US" altLang="zh-TW" sz="2800" dirty="0" smtClean="0"/>
              <a:t>5:12</a:t>
            </a:r>
            <a:r>
              <a:rPr lang="zh-TW" altLang="en-US" sz="2800" dirty="0"/>
              <a:t>；參</a:t>
            </a:r>
            <a:r>
              <a:rPr lang="zh-TW" altLang="en-US" sz="2800" dirty="0" smtClean="0"/>
              <a:t>來</a:t>
            </a:r>
            <a:r>
              <a:rPr lang="en-US" altLang="zh-TW" sz="2800" dirty="0" smtClean="0"/>
              <a:t>13:7</a:t>
            </a:r>
            <a:r>
              <a:rPr lang="zh-TW" altLang="en-US" sz="2800" dirty="0"/>
              <a:t>、</a:t>
            </a:r>
            <a:r>
              <a:rPr lang="en-US" altLang="zh-TW" sz="2800" dirty="0"/>
              <a:t>17</a:t>
            </a:r>
            <a:r>
              <a:rPr lang="zh-TW" altLang="en-US" sz="2800" dirty="0"/>
              <a:t>、</a:t>
            </a:r>
            <a:r>
              <a:rPr lang="en-US" altLang="zh-TW" sz="2800" dirty="0"/>
              <a:t>24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2800" dirty="0" smtClean="0"/>
              <a:t>牧養 </a:t>
            </a:r>
            <a:r>
              <a:rPr lang="en-US" altLang="zh-TW" sz="2800" dirty="0" smtClean="0"/>
              <a:t>-</a:t>
            </a:r>
            <a:r>
              <a:rPr lang="zh-TW" altLang="en-US" sz="2800" dirty="0" smtClean="0"/>
              <a:t>「</a:t>
            </a:r>
            <a:r>
              <a:rPr lang="zh-TW" altLang="en-US" sz="2800" dirty="0"/>
              <a:t>牧養」一詞是從牧羊人的象徵而來（參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20:28</a:t>
            </a:r>
            <a:r>
              <a:rPr lang="zh-TW" altLang="en-US" sz="2800" dirty="0"/>
              <a:t>；彼</a:t>
            </a:r>
            <a:r>
              <a:rPr lang="zh-TW" altLang="en-US" sz="2800" dirty="0" smtClean="0"/>
              <a:t>前</a:t>
            </a:r>
            <a:r>
              <a:rPr lang="en-US" altLang="zh-TW" sz="2800" dirty="0" smtClean="0"/>
              <a:t>5:2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2800" dirty="0" smtClean="0"/>
              <a:t>教導 </a:t>
            </a:r>
            <a:r>
              <a:rPr lang="en-US" altLang="zh-TW" sz="2800" dirty="0" smtClean="0"/>
              <a:t>-</a:t>
            </a:r>
            <a:r>
              <a:rPr lang="zh-TW" altLang="en-US" sz="2800" dirty="0" smtClean="0"/>
              <a:t> 長</a:t>
            </a:r>
            <a:r>
              <a:rPr lang="zh-TW" altLang="en-US" sz="2800" dirty="0"/>
              <a:t>老必</a:t>
            </a:r>
            <a:r>
              <a:rPr lang="zh-TW" altLang="en-US" sz="2800" dirty="0" smtClean="0"/>
              <a:t>須教</a:t>
            </a:r>
            <a:r>
              <a:rPr lang="zh-TW" altLang="en-US" sz="2800" dirty="0"/>
              <a:t>導（提</a:t>
            </a:r>
            <a:r>
              <a:rPr lang="zh-TW" altLang="en-US" sz="2800" dirty="0" smtClean="0"/>
              <a:t>前</a:t>
            </a:r>
            <a:r>
              <a:rPr lang="en-US" altLang="zh-TW" sz="2800" dirty="0" smtClean="0"/>
              <a:t>3:2</a:t>
            </a:r>
            <a:r>
              <a:rPr lang="zh-TW" altLang="en-US" sz="2800" dirty="0"/>
              <a:t>）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16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7882"/>
            <a:ext cx="8807823" cy="632011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000" b="1" dirty="0"/>
              <a:t>3</a:t>
            </a:r>
            <a:r>
              <a:rPr lang="zh-TW" altLang="en-US" sz="3000" dirty="0"/>
              <a:t>人若想要得監督的職分，就是羨慕善工。這話是可信的。</a:t>
            </a:r>
            <a:endParaRPr lang="en-US" sz="3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000" b="1" baseline="30000" dirty="0"/>
              <a:t>2</a:t>
            </a:r>
            <a:r>
              <a:rPr lang="zh-TW" altLang="en-US" sz="3000" dirty="0"/>
              <a:t>作監督的，必須無可指責，只作一個婦人的丈夫，有節制，自守，端正，樂意接待遠人，善於教導；</a:t>
            </a:r>
            <a:endParaRPr lang="en-US" sz="3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000" b="1" baseline="30000" dirty="0"/>
              <a:t>3</a:t>
            </a:r>
            <a:r>
              <a:rPr lang="zh-TW" altLang="en-US" sz="3000" dirty="0"/>
              <a:t>不因酒滋事，不打人，只要溫和，不爭競，不貪財；</a:t>
            </a:r>
            <a:endParaRPr lang="en-US" sz="3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000" b="1" baseline="30000" dirty="0"/>
              <a:t>4</a:t>
            </a:r>
            <a:r>
              <a:rPr lang="zh-TW" altLang="en-US" sz="3000" dirty="0"/>
              <a:t>好好管理自己的家，使兒女凡事端莊順服（或作：端端莊莊地使兒女順服）。</a:t>
            </a:r>
            <a:endParaRPr lang="en-US" sz="3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000" b="1" baseline="30000" dirty="0"/>
              <a:t>5</a:t>
            </a:r>
            <a:r>
              <a:rPr lang="zh-TW" altLang="en-US" sz="3000" dirty="0"/>
              <a:t>人若不知道管理自己的家，焉能照管神的教會呢？</a:t>
            </a:r>
            <a:endParaRPr lang="en-US" sz="3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000" b="1" baseline="30000" dirty="0"/>
              <a:t>6</a:t>
            </a:r>
            <a:r>
              <a:rPr lang="zh-TW" altLang="en-US" sz="3000" dirty="0"/>
              <a:t>初入教的不可作監督，恐怕他自高自大，就落在魔鬼所受的刑罰裡。</a:t>
            </a:r>
            <a:endParaRPr lang="en-US" sz="3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000" b="1" baseline="30000" dirty="0"/>
              <a:t>7</a:t>
            </a:r>
            <a:r>
              <a:rPr lang="zh-TW" altLang="en-US" sz="3000" dirty="0"/>
              <a:t>監督也必須在教外有好名聲，恐怕被人毀謗，落在魔鬼的網羅裡。</a:t>
            </a:r>
            <a:endParaRPr lang="en-US" sz="3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0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63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6721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傳福音的模式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會堂傳福音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猶太人拒絕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外邦人信主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福音興旺</a:t>
            </a:r>
            <a:r>
              <a:rPr lang="en-US" altLang="zh-TW" dirty="0" smtClean="0"/>
              <a:t>,</a:t>
            </a:r>
            <a:r>
              <a:rPr lang="zh-TW" altLang="en-US" dirty="0" smtClean="0"/>
              <a:t> 信徒成立教會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在教會設立屬靈的領袖作教牧監督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猶太人迫害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離開往其他地方去傳福音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90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252883" y="968188"/>
            <a:ext cx="2891117" cy="3993776"/>
          </a:xfrm>
          <a:prstGeom prst="wedgeRectCallout">
            <a:avLst>
              <a:gd name="adj1" fmla="val -220743"/>
              <a:gd name="adj2" fmla="val -3330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zh-TW" sz="2800" b="1" baseline="30000" dirty="0"/>
              <a:t>24 </a:t>
            </a:r>
            <a:r>
              <a:rPr lang="zh-TW" altLang="en-US" sz="2800" dirty="0"/>
              <a:t>二 人 經 過 彼 西 底 ， 來 到 旁 非 利 亞 。</a:t>
            </a:r>
          </a:p>
          <a:p>
            <a:r>
              <a:rPr lang="en-US" altLang="zh-TW" sz="2800" b="1" baseline="30000" dirty="0"/>
              <a:t>25 </a:t>
            </a:r>
            <a:r>
              <a:rPr lang="zh-TW" altLang="en-US" sz="2800" dirty="0"/>
              <a:t>在 別 加 講 了 道 ， 就 下 亞 大 利 去 ，</a:t>
            </a:r>
          </a:p>
          <a:p>
            <a:r>
              <a:rPr lang="en-US" altLang="zh-TW" sz="2800" b="1" baseline="30000" dirty="0"/>
              <a:t>26 </a:t>
            </a:r>
            <a:r>
              <a:rPr lang="zh-TW" altLang="en-US" sz="2800" dirty="0"/>
              <a:t>從 那 裡 坐 船 ， 往 安 提 阿 去 。 </a:t>
            </a:r>
          </a:p>
        </p:txBody>
      </p:sp>
    </p:spTree>
    <p:extLst>
      <p:ext uri="{BB962C8B-B14F-4D97-AF65-F5344CB8AC3E}">
        <p14:creationId xmlns:p14="http://schemas.microsoft.com/office/powerpoint/2010/main" val="360426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078071" y="0"/>
            <a:ext cx="3065929" cy="6858000"/>
          </a:xfrm>
          <a:prstGeom prst="wedgeRectCallout">
            <a:avLst>
              <a:gd name="adj1" fmla="val -73752"/>
              <a:gd name="adj2" fmla="val -113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>
              <a:buNone/>
            </a:pPr>
            <a:r>
              <a:rPr lang="en-US" altLang="zh-TW" sz="2600" b="1" baseline="30000" dirty="0"/>
              <a:t>26 </a:t>
            </a:r>
            <a:r>
              <a:rPr lang="zh-TW" altLang="en-US" sz="2600" dirty="0"/>
              <a:t>從 那 裡 坐 船 ， 往 安 提 阿 去 。 當 初 ， 他 們 </a:t>
            </a:r>
            <a:r>
              <a:rPr lang="zh-TW" altLang="en-US" sz="2600" dirty="0">
                <a:solidFill>
                  <a:srgbClr val="FF0000"/>
                </a:solidFill>
              </a:rPr>
              <a:t>被 眾 人 所 託 、 蒙 神 之 恩 ， 要 辦 現 在 所 做 之 工 ， 就 是 在 這 地 方 。</a:t>
            </a:r>
          </a:p>
          <a:p>
            <a:pPr marL="0" indent="0">
              <a:buNone/>
            </a:pPr>
            <a:r>
              <a:rPr lang="en-US" altLang="zh-TW" sz="2600" b="1" baseline="30000" dirty="0"/>
              <a:t>27 </a:t>
            </a:r>
            <a:r>
              <a:rPr lang="zh-TW" altLang="en-US" sz="2600" dirty="0"/>
              <a:t>到 了 那 裡 ， 聚 集 了 會 眾 ， 就 述 說 </a:t>
            </a:r>
            <a:r>
              <a:rPr lang="zh-TW" altLang="en-US" sz="2600" dirty="0">
                <a:solidFill>
                  <a:srgbClr val="FF0000"/>
                </a:solidFill>
              </a:rPr>
              <a:t>神 藉 他 們 所 行 的 一 切 事 ， 並 神 怎 樣 為 外 邦 人 開 了 信 道 的 門 。</a:t>
            </a:r>
          </a:p>
          <a:p>
            <a:pPr marL="0" indent="0">
              <a:buNone/>
            </a:pPr>
            <a:r>
              <a:rPr lang="en-US" altLang="zh-TW" sz="2600" b="1" baseline="30000" dirty="0"/>
              <a:t>28 </a:t>
            </a:r>
            <a:r>
              <a:rPr lang="zh-TW" altLang="en-US" sz="2600" dirty="0"/>
              <a:t>二 人 就 在 那 裡 同 門 徒 住 了 多 日 。</a:t>
            </a:r>
          </a:p>
        </p:txBody>
      </p:sp>
    </p:spTree>
    <p:extLst>
      <p:ext uri="{BB962C8B-B14F-4D97-AF65-F5344CB8AC3E}">
        <p14:creationId xmlns:p14="http://schemas.microsoft.com/office/powerpoint/2010/main" val="417622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回安提阿述職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4023"/>
            <a:ext cx="8592671" cy="4525963"/>
          </a:xfrm>
          <a:solidFill>
            <a:schemeClr val="bg1"/>
          </a:solidFill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26 </a:t>
            </a:r>
            <a:r>
              <a:rPr lang="zh-TW" altLang="en-US" dirty="0"/>
              <a:t>從 那 裡 坐 船 ， 往 安 提 阿 去 。 當 初 ， 他 們 </a:t>
            </a:r>
            <a:r>
              <a:rPr lang="zh-TW" altLang="en-US" dirty="0">
                <a:solidFill>
                  <a:srgbClr val="FF0000"/>
                </a:solidFill>
              </a:rPr>
              <a:t>被 眾 人 所 託 、 蒙 神 之 恩 ， 要 辦 現 在 所 做 之 工 ， 就 是 在 這 地 方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27 </a:t>
            </a:r>
            <a:r>
              <a:rPr lang="zh-TW" altLang="en-US" dirty="0"/>
              <a:t>到 了 那 裡 ， 聚 集 了 會 眾 ， 就 述 說 </a:t>
            </a:r>
            <a:r>
              <a:rPr lang="zh-TW" altLang="en-US" dirty="0">
                <a:solidFill>
                  <a:srgbClr val="FF0000"/>
                </a:solidFill>
              </a:rPr>
              <a:t>神 藉 他 們 所 行 的 一 切 事 ， 並 神 怎 樣 為 外 邦 人 開 了 信 道 的 門 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28 </a:t>
            </a:r>
            <a:r>
              <a:rPr lang="zh-TW" altLang="en-US" dirty="0"/>
              <a:t>二 人 就 在 那 裡 同 門 徒 住 了 多 日 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139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4094" y="874059"/>
            <a:ext cx="818925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solidFill>
                  <a:srgbClr val="000000"/>
                </a:solidFill>
              </a:rPr>
              <a:t>15 </a:t>
            </a:r>
            <a:r>
              <a:rPr lang="zh-TW" altLang="en-US" sz="3200" dirty="0">
                <a:solidFill>
                  <a:srgbClr val="000000"/>
                </a:solidFill>
                <a:latin typeface="Helvetica Neue"/>
              </a:rPr>
              <a:t>有 幾 個 人 從 猶 太 下 來 ， 教 訓 弟 兄 們 說 ： 你 們 若 不 按 摩 西 的 規 條 受 割 禮 ， 不 能 得 救 。</a:t>
            </a:r>
          </a:p>
          <a:p>
            <a:pPr>
              <a:lnSpc>
                <a:spcPct val="150000"/>
              </a:lnSpc>
            </a:pPr>
            <a:r>
              <a:rPr lang="en-US" altLang="zh-TW" sz="3200" b="1" baseline="30000" dirty="0">
                <a:solidFill>
                  <a:srgbClr val="000000"/>
                </a:solidFill>
              </a:rPr>
              <a:t>2 </a:t>
            </a:r>
            <a:r>
              <a:rPr lang="zh-TW" altLang="en-US" sz="3200" dirty="0">
                <a:solidFill>
                  <a:srgbClr val="000000"/>
                </a:solidFill>
                <a:latin typeface="Helvetica Neue"/>
              </a:rPr>
              <a:t>保 羅 、 巴 拿 巴 與 他 們 </a:t>
            </a:r>
            <a:r>
              <a:rPr lang="zh-TW" altLang="en-US" sz="3200" dirty="0">
                <a:solidFill>
                  <a:srgbClr val="FF0000"/>
                </a:solidFill>
                <a:latin typeface="Helvetica Neue"/>
              </a:rPr>
              <a:t>大 大 的 分 爭 辯 論</a:t>
            </a:r>
            <a:r>
              <a:rPr lang="zh-TW" altLang="en-US" sz="3200" dirty="0">
                <a:solidFill>
                  <a:srgbClr val="000000"/>
                </a:solidFill>
                <a:latin typeface="Helvetica Neue"/>
              </a:rPr>
              <a:t> ； 眾 門 徒 就 定 規 ， 叫 保 羅 、 巴 拿 巴 和 本 會 中 幾 個 人 ， 為 所 辯 論 的 ， 上 耶 路 撒 冷 去 見 使 徒 和 長 老 。</a:t>
            </a:r>
          </a:p>
        </p:txBody>
      </p:sp>
    </p:spTree>
    <p:extLst>
      <p:ext uri="{BB962C8B-B14F-4D97-AF65-F5344CB8AC3E}">
        <p14:creationId xmlns:p14="http://schemas.microsoft.com/office/powerpoint/2010/main" val="123538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52882" cy="686518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078071" y="0"/>
            <a:ext cx="3065929" cy="6858000"/>
          </a:xfrm>
          <a:prstGeom prst="wedgeRectCallout">
            <a:avLst>
              <a:gd name="adj1" fmla="val -95682"/>
              <a:gd name="adj2" fmla="val 4081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zh-TW" sz="2800" b="1" baseline="30000" dirty="0"/>
              <a:t>3 </a:t>
            </a:r>
            <a:r>
              <a:rPr lang="zh-TW" altLang="en-US" sz="2800" dirty="0"/>
              <a:t>於 是 教 會 送 他 們 起 行 。 他 們 經 過 腓 尼 基 、 撒 瑪 利 亞 ， 隨 處 傳 說 外 邦 人 歸 主 的 事 ， 叫 眾 弟 兄 都 甚 歡 喜 。</a:t>
            </a:r>
          </a:p>
          <a:p>
            <a:r>
              <a:rPr lang="en-US" altLang="zh-TW" sz="2800" b="1" baseline="30000" dirty="0"/>
              <a:t>4 </a:t>
            </a:r>
            <a:r>
              <a:rPr lang="zh-TW" altLang="en-US" sz="2800" dirty="0"/>
              <a:t>到 了 耶 路 撒 冷 ， 教 會 和 使 徒 並 長 老 都 接 待 他 們 ， 他 們 就 述 說 神 同 他 們 所 行 的 一 切 事 。</a:t>
            </a:r>
          </a:p>
        </p:txBody>
      </p:sp>
    </p:spTree>
    <p:extLst>
      <p:ext uri="{BB962C8B-B14F-4D97-AF65-F5344CB8AC3E}">
        <p14:creationId xmlns:p14="http://schemas.microsoft.com/office/powerpoint/2010/main" val="33057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3"/>
            <a:ext cx="8229600" cy="1143000"/>
          </a:xfrm>
        </p:spPr>
        <p:txBody>
          <a:bodyPr/>
          <a:lstStyle/>
          <a:p>
            <a:r>
              <a:rPr lang="zh-TW" altLang="en-US" dirty="0"/>
              <a:t>猶太人 </a:t>
            </a:r>
            <a:r>
              <a:rPr lang="en-US" altLang="zh-TW" dirty="0"/>
              <a:t>- </a:t>
            </a:r>
            <a:r>
              <a:rPr lang="zh-TW" altLang="en-US" dirty="0"/>
              <a:t>神的選民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34284"/>
            <a:ext cx="4343400" cy="1169894"/>
          </a:xfrm>
          <a:solidFill>
            <a:srgbClr val="00B050"/>
          </a:solidFill>
        </p:spPr>
        <p:txBody>
          <a:bodyPr/>
          <a:lstStyle/>
          <a:p>
            <a:r>
              <a:rPr lang="zh-TW" altLang="en-US" sz="2800" dirty="0" smtClean="0"/>
              <a:t>神輿以色列人立約</a:t>
            </a:r>
            <a:endParaRPr lang="en-US" altLang="zh-TW" sz="2800" dirty="0" smtClean="0"/>
          </a:p>
          <a:p>
            <a:r>
              <a:rPr lang="zh-TW" altLang="en-US" sz="2800" dirty="0" smtClean="0"/>
              <a:t>神頒布律法給以色列人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3353" y="1234283"/>
            <a:ext cx="4038600" cy="1169894"/>
          </a:xfrm>
          <a:solidFill>
            <a:srgbClr val="00B0F0"/>
          </a:solidFill>
        </p:spPr>
        <p:txBody>
          <a:bodyPr/>
          <a:lstStyle/>
          <a:p>
            <a:r>
              <a:rPr lang="zh-TW" altLang="en-US" sz="2800" dirty="0"/>
              <a:t>割禮為記號</a:t>
            </a:r>
            <a:endParaRPr lang="en-US" altLang="zh-TW" sz="2800" dirty="0"/>
          </a:p>
          <a:p>
            <a:r>
              <a:rPr lang="zh-TW" altLang="en-US" sz="2800" dirty="0"/>
              <a:t>信仰</a:t>
            </a:r>
            <a:r>
              <a:rPr lang="en-US" altLang="zh-TW" sz="2800" dirty="0"/>
              <a:t>,</a:t>
            </a:r>
            <a:r>
              <a:rPr lang="zh-TW" altLang="en-US" sz="2800" dirty="0"/>
              <a:t>生活的準則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2754117"/>
            <a:ext cx="9144000" cy="95410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00"/>
                </a:solidFill>
                <a:latin typeface="Helvetica Neue"/>
              </a:rPr>
              <a:t>我是把你們從埃及地領出來的耶和華，要作你們的神；所以你們要聖潔，因為我是聖潔的。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57200" y="3873496"/>
            <a:ext cx="8229600" cy="276998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/>
              <a:t>猶太人向外邦人傳福音的障</a:t>
            </a:r>
            <a:r>
              <a:rPr lang="zh-TW" altLang="en-US" sz="3200" dirty="0" smtClean="0"/>
              <a:t>礙</a:t>
            </a:r>
            <a:endParaRPr lang="en-US" altLang="zh-TW" sz="32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看不起外邦人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非選民</a:t>
            </a:r>
            <a:r>
              <a:rPr lang="en-US" altLang="zh-TW" sz="2800" dirty="0" smtClean="0"/>
              <a:t>)</a:t>
            </a:r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不與外邦人結交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外邦人不潔淨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71757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耶穌消除以色列人與外邦人的牆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8247" y="1600201"/>
            <a:ext cx="4253753" cy="3369514"/>
          </a:xfrm>
          <a:solidFill>
            <a:schemeClr val="accent5"/>
          </a:solidFill>
        </p:spPr>
        <p:txBody>
          <a:bodyPr/>
          <a:lstStyle/>
          <a:p>
            <a:pPr marL="0" indent="0">
              <a:buNone/>
            </a:pPr>
            <a:r>
              <a:rPr lang="zh-TW" altLang="en-US" sz="2800" b="1" baseline="30000" dirty="0" smtClean="0"/>
              <a:t>羅</a:t>
            </a:r>
            <a:r>
              <a:rPr lang="en-US" altLang="zh-TW" sz="2800" b="1" baseline="30000" dirty="0" smtClean="0"/>
              <a:t>2:29-29</a:t>
            </a:r>
            <a:r>
              <a:rPr lang="zh-TW" altLang="en-US" sz="2800" dirty="0" smtClean="0"/>
              <a:t>外</a:t>
            </a:r>
            <a:r>
              <a:rPr lang="zh-TW" altLang="en-US" sz="2800" dirty="0"/>
              <a:t>面作猶太人的，不是真猶太人；外面肉身的割禮，也不是真割禮。惟有裏面作的，才是真猶太人；真割禮也是心裏的，在乎靈，不在乎儀文</a:t>
            </a:r>
            <a:r>
              <a:rPr lang="zh-TW" altLang="en-US" sz="2800" dirty="0" smtClean="0"/>
              <a:t>。</a:t>
            </a:r>
            <a:endParaRPr lang="en-US" altLang="zh-TW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5604" y="1600199"/>
            <a:ext cx="4139455" cy="336951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800" b="1" baseline="30000" dirty="0" smtClean="0"/>
              <a:t>羅</a:t>
            </a:r>
            <a:r>
              <a:rPr lang="en-US" altLang="zh-TW" sz="2800" b="1" baseline="30000" dirty="0" smtClean="0"/>
              <a:t>10:4</a:t>
            </a:r>
            <a:r>
              <a:rPr lang="en-US" altLang="zh-TW" sz="2800" b="1" baseline="30000" dirty="0"/>
              <a:t> </a:t>
            </a:r>
            <a:r>
              <a:rPr lang="zh-TW" altLang="en-US" sz="2800" dirty="0" smtClean="0">
                <a:solidFill>
                  <a:srgbClr val="FF0000"/>
                </a:solidFill>
              </a:rPr>
              <a:t>律法的總結就是基督</a:t>
            </a:r>
            <a:r>
              <a:rPr lang="zh-TW" altLang="en-US" sz="2800" dirty="0" smtClean="0"/>
              <a:t>，使凡信他的都得著義。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b="1" baseline="30000" dirty="0" smtClean="0"/>
              <a:t>徒</a:t>
            </a:r>
            <a:r>
              <a:rPr lang="en-US" altLang="zh-TW" sz="2800" b="1" baseline="30000" dirty="0" smtClean="0"/>
              <a:t>10:28</a:t>
            </a:r>
            <a:r>
              <a:rPr lang="zh-TW" altLang="en-US" sz="2800" b="1" baseline="30000" dirty="0" smtClean="0"/>
              <a:t> </a:t>
            </a:r>
            <a:r>
              <a:rPr lang="zh-TW" altLang="en-US" sz="2800" dirty="0" smtClean="0"/>
              <a:t>但神已經指示我，無論甚麼人都不可看作俗而不潔淨的。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endParaRPr lang="zh-TW" altLang="en-US" sz="2800" dirty="0"/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54642" y="5125379"/>
            <a:ext cx="8834716" cy="164352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baseline="30000" dirty="0">
                <a:solidFill>
                  <a:schemeClr val="bg1"/>
                </a:solidFill>
              </a:rPr>
              <a:t>加</a:t>
            </a:r>
            <a:r>
              <a:rPr lang="en-US" altLang="zh-TW" sz="2800" b="1" baseline="30000" dirty="0">
                <a:solidFill>
                  <a:schemeClr val="bg1"/>
                </a:solidFill>
              </a:rPr>
              <a:t>3:27-28</a:t>
            </a:r>
            <a:r>
              <a:rPr lang="zh-TW" altLang="en-US" sz="2800" b="1" baseline="30000" dirty="0">
                <a:solidFill>
                  <a:schemeClr val="bg1"/>
                </a:solidFill>
              </a:rPr>
              <a:t> </a:t>
            </a:r>
            <a:r>
              <a:rPr lang="zh-TW" altLang="en-US" sz="2800" dirty="0">
                <a:solidFill>
                  <a:schemeClr val="bg1"/>
                </a:solidFill>
                <a:latin typeface="�L�n������"/>
              </a:rPr>
              <a:t>你們受洗歸入基督的，都是披戴基督了。並不分猶太人。希利尼人，自主的，為奴的，或男或女，因為你們在基督耶穌裏，都成為一了。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1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教會的爭端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>
                <a:solidFill>
                  <a:srgbClr val="000000"/>
                </a:solidFill>
                <a:latin typeface="Helvetica Neue"/>
              </a:rPr>
              <a:t>你 們 若 不 按 摩 西 的 規 條 受 割 禮 ， 不 能 得 救 </a:t>
            </a:r>
            <a:r>
              <a:rPr lang="zh-TW" altLang="en-US" dirty="0" smtClean="0">
                <a:solidFill>
                  <a:srgbClr val="000000"/>
                </a:solidFill>
                <a:latin typeface="Helvetica Neue"/>
              </a:rPr>
              <a:t>。</a:t>
            </a:r>
            <a:endParaRPr lang="en-US" altLang="zh-TW" dirty="0" smtClean="0">
              <a:solidFill>
                <a:srgbClr val="000000"/>
              </a:solidFill>
              <a:latin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惟 </a:t>
            </a:r>
            <a:r>
              <a:rPr lang="zh-TW" altLang="en-US" dirty="0"/>
              <a:t>有 幾 個 信 徒 、 是 法 利 賽 教 門 的 人 ， 起 來 說 ： 必 須 給 外 邦 人 行 割 禮 ， 吩 咐 他 們 遵 守 摩 西 的 律 法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rgbClr val="FF0000"/>
                </a:solidFill>
              </a:rPr>
              <a:t>耶穌的救恩 </a:t>
            </a:r>
            <a:r>
              <a:rPr lang="en-US" altLang="zh-TW" dirty="0" smtClean="0">
                <a:solidFill>
                  <a:srgbClr val="FF0000"/>
                </a:solidFill>
              </a:rPr>
              <a:t>+</a:t>
            </a:r>
            <a:r>
              <a:rPr lang="zh-TW" altLang="en-US" dirty="0" smtClean="0">
                <a:solidFill>
                  <a:srgbClr val="FF0000"/>
                </a:solidFill>
              </a:rPr>
              <a:t> 割禮 </a:t>
            </a:r>
            <a:r>
              <a:rPr lang="en-US" altLang="zh-TW" dirty="0" smtClean="0">
                <a:solidFill>
                  <a:srgbClr val="FF0000"/>
                </a:solidFill>
              </a:rPr>
              <a:t>+</a:t>
            </a:r>
            <a:r>
              <a:rPr lang="zh-TW" altLang="en-US" dirty="0" smtClean="0">
                <a:solidFill>
                  <a:srgbClr val="FF0000"/>
                </a:solidFill>
              </a:rPr>
              <a:t> 摩西律法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17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940" y="363070"/>
            <a:ext cx="8646459" cy="61722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800" b="1" baseline="30000" dirty="0"/>
              <a:t>6 </a:t>
            </a:r>
            <a:r>
              <a:rPr lang="zh-TW" altLang="en-US" sz="2800" dirty="0"/>
              <a:t>使 徒 和 長 老 聚 會 商 議 這 事 ；</a:t>
            </a:r>
          </a:p>
          <a:p>
            <a:pPr marL="0" indent="0">
              <a:buNone/>
            </a:pPr>
            <a:r>
              <a:rPr lang="en-US" altLang="zh-TW" sz="2800" b="1" baseline="30000" dirty="0"/>
              <a:t>7 </a:t>
            </a:r>
            <a:r>
              <a:rPr lang="zh-TW" altLang="en-US" sz="2800" dirty="0"/>
              <a:t>辯 論 已 經 多 了 ， 彼 得 就 起 來 ， 說 ： 諸 位 弟 兄 ， 你 們 知 道 神 早 已 在 你 們 中 間 揀 選 了 我 ， 叫 外 邦 人 從 我 口 中 得 聽 福 音 之 道 ， 而 且 相 信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8 </a:t>
            </a:r>
            <a:r>
              <a:rPr lang="zh-TW" altLang="en-US" sz="2800" dirty="0"/>
              <a:t>知 道 人 心 的 神 也 為 他 們 作 了 見 證 ， 賜 聖 靈 給 他 們 ， 正 如 給 我 們 一 樣 ；</a:t>
            </a:r>
          </a:p>
          <a:p>
            <a:pPr marL="0" indent="0">
              <a:buNone/>
            </a:pPr>
            <a:r>
              <a:rPr lang="en-US" altLang="zh-TW" sz="2800" b="1" baseline="30000" dirty="0"/>
              <a:t>9 </a:t>
            </a:r>
            <a:r>
              <a:rPr lang="zh-TW" altLang="en-US" sz="2800" dirty="0"/>
              <a:t>又 藉 著 信 潔 淨 了 他 們 的 心 ， 並 不 分 他 們 我 們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10 </a:t>
            </a:r>
            <a:r>
              <a:rPr lang="zh-TW" altLang="en-US" sz="2800" dirty="0"/>
              <a:t>現 在 為 甚 麼 試 探 神 ， 要 把 我 們 祖 宗 和 我 們 所 不 能 負 的 軛 放 在 門 徒 的 頸 項 上 呢 ？</a:t>
            </a:r>
          </a:p>
          <a:p>
            <a:pPr marL="0" indent="0">
              <a:buNone/>
            </a:pPr>
            <a:r>
              <a:rPr lang="en-US" altLang="zh-TW" sz="2800" b="1" baseline="30000" dirty="0"/>
              <a:t>11 </a:t>
            </a:r>
            <a:r>
              <a:rPr lang="zh-TW" altLang="en-US" sz="2800" dirty="0"/>
              <a:t>我 們 得 救 乃 是 因 主 耶 穌 的 恩 ， 和 他 們 一 樣 ， 這 是 我 們 所 信 的 。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28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彼得的發言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5424"/>
            <a:ext cx="8229600" cy="5661211"/>
          </a:xfrm>
          <a:solidFill>
            <a:srgbClr val="00B0F0"/>
          </a:solidFill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sz="2800" dirty="0"/>
              <a:t>外邦人</a:t>
            </a:r>
            <a:r>
              <a:rPr lang="en-US" altLang="zh-TW" sz="2800" dirty="0"/>
              <a:t>(</a:t>
            </a:r>
            <a:r>
              <a:rPr lang="zh-TW" altLang="en-US" sz="2800" dirty="0"/>
              <a:t>哥尼流全家的例子</a:t>
            </a:r>
            <a:r>
              <a:rPr lang="en-US" altLang="zh-TW" sz="2800" dirty="0"/>
              <a:t>)</a:t>
            </a:r>
            <a:r>
              <a:rPr lang="zh-TW" altLang="en-US" sz="2800" dirty="0"/>
              <a:t>信主並沒有受割禮和遵行律法</a:t>
            </a:r>
            <a:r>
              <a:rPr lang="en-US" altLang="zh-TW" sz="2800" dirty="0"/>
              <a:t>,</a:t>
            </a:r>
            <a:r>
              <a:rPr lang="zh-TW" altLang="en-US" sz="2800" dirty="0"/>
              <a:t>神就賜聖靈並潔淨他們的心表示接納他</a:t>
            </a:r>
            <a:r>
              <a:rPr lang="zh-TW" altLang="en-US" sz="2800" dirty="0" smtClean="0"/>
              <a:t>們</a:t>
            </a:r>
            <a:endParaRPr lang="en-US" altLang="zh-TW" sz="28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sz="2800" dirty="0" smtClean="0">
                <a:solidFill>
                  <a:schemeClr val="bg1"/>
                </a:solidFill>
              </a:rPr>
              <a:t>一樣因著信</a:t>
            </a:r>
            <a:r>
              <a:rPr lang="en-US" altLang="zh-TW" sz="2800" dirty="0" smtClean="0">
                <a:solidFill>
                  <a:schemeClr val="bg1"/>
                </a:solidFill>
              </a:rPr>
              <a:t>,</a:t>
            </a:r>
            <a:r>
              <a:rPr lang="zh-TW" altLang="en-US" sz="2800" dirty="0" smtClean="0">
                <a:solidFill>
                  <a:schemeClr val="bg1"/>
                </a:solidFill>
              </a:rPr>
              <a:t>藉神的恩典得救</a:t>
            </a:r>
            <a:r>
              <a:rPr lang="en-US" altLang="zh-TW" sz="2800" dirty="0" smtClean="0">
                <a:solidFill>
                  <a:schemeClr val="bg1"/>
                </a:solidFill>
              </a:rPr>
              <a:t>,</a:t>
            </a:r>
            <a:endParaRPr lang="en-US" altLang="zh-TW" sz="2800" dirty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神也為他們作了見證</a:t>
            </a:r>
            <a:r>
              <a:rPr lang="en-US" altLang="zh-TW" dirty="0" smtClean="0">
                <a:solidFill>
                  <a:schemeClr val="bg1"/>
                </a:solidFill>
              </a:rPr>
              <a:t>,</a:t>
            </a:r>
            <a:r>
              <a:rPr lang="zh-TW" altLang="en-US" dirty="0" smtClean="0">
                <a:solidFill>
                  <a:schemeClr val="bg1"/>
                </a:solidFill>
              </a:rPr>
              <a:t>賜聖靈給他們</a:t>
            </a:r>
            <a:endParaRPr lang="en-US" altLang="zh-TW" dirty="0" smtClean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藉著信潔淨了他們的心</a:t>
            </a:r>
            <a:endParaRPr lang="en-US" altLang="zh-TW" dirty="0" smtClean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得救乃是因主耶穌的恩</a:t>
            </a:r>
            <a:endParaRPr lang="en-US" altLang="zh-TW" dirty="0" smtClean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sz="2800" dirty="0" smtClean="0">
                <a:solidFill>
                  <a:srgbClr val="FF0000"/>
                </a:solidFill>
              </a:rPr>
              <a:t>現在為甚麼試探神，要把我們祖宗和我們所不能負的軛放在門徒的頸項上呢？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rgbClr val="FF0000"/>
                </a:solidFill>
              </a:rPr>
              <a:t>猶太人無法靠行律法得救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rgbClr val="FF0000"/>
                </a:solidFill>
              </a:rPr>
              <a:t>猶太人要外邦人受割禮才能得救乃是與神的旨意相反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1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47" y="1385047"/>
            <a:ext cx="8229600" cy="4525963"/>
          </a:xfrm>
          <a:solidFill>
            <a:srgbClr val="00B0F0"/>
          </a:solidFill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12 </a:t>
            </a:r>
            <a:r>
              <a:rPr lang="zh-TW" altLang="en-US" dirty="0"/>
              <a:t>眾 人 都 默 默 無 聲 ， 聽 巴 拿 巴 和 保 羅 述 說 神 藉 他 們 在 外 邦 人 中 所 行 的 神 蹟 奇 事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solidFill>
                  <a:schemeClr val="bg1"/>
                </a:solidFill>
              </a:rPr>
              <a:t>见證進一步顯出神的祝福同樣臨到安提阿教會向外邦人宣教的工作</a:t>
            </a:r>
            <a:r>
              <a:rPr lang="en-US" altLang="zh-TW" dirty="0" smtClean="0">
                <a:solidFill>
                  <a:schemeClr val="bg1"/>
                </a:solidFill>
              </a:rPr>
              <a:t>,</a:t>
            </a:r>
            <a:r>
              <a:rPr lang="zh-TW" altLang="en-US" dirty="0" smtClean="0">
                <a:solidFill>
                  <a:schemeClr val="bg1"/>
                </a:solidFill>
              </a:rPr>
              <a:t> 就如哥尼流全家的得救一樣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0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7918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雅各引用舊約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4058"/>
            <a:ext cx="8229600" cy="5983941"/>
          </a:xfrm>
          <a:solidFill>
            <a:srgbClr val="00B0F0"/>
          </a:solidFill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zh-TW" altLang="en-US" sz="2400" dirty="0"/>
              <a:t>阿 摩 司 書 </a:t>
            </a:r>
            <a:r>
              <a:rPr lang="en-US" altLang="zh-TW" sz="2400" dirty="0" smtClean="0"/>
              <a:t>9:11-12</a:t>
            </a:r>
            <a:endParaRPr lang="en-US" altLang="zh-TW" sz="2400" dirty="0"/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US" altLang="zh-TW" sz="2400" b="1" baseline="30000" dirty="0" smtClean="0"/>
              <a:t>11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到 那 日 ， 我 必 建 立 大 衛 倒 塌 的 帳 幕 ， 堵 住 其 中 的 破 口 ， 把 那 破 壞 的 建 立 起 來 ， 重 新 修 造 ， 像 古 時 一 樣 </a:t>
            </a:r>
            <a:r>
              <a:rPr lang="zh-TW" altLang="en-US" sz="2400" dirty="0" smtClean="0"/>
              <a:t>，</a:t>
            </a:r>
            <a:r>
              <a:rPr lang="en-US" altLang="zh-TW" sz="2400" b="1" baseline="30000" dirty="0" smtClean="0"/>
              <a:t>12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使 以 色 列 人 得 以 東 所 餘 剩 的 和 所 有 稱 為 我 名 下 的 國 。 此 乃 行 這 事 的 耶 和 華 說 的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>
              <a:lnSpc>
                <a:spcPct val="160000"/>
              </a:lnSpc>
            </a:pPr>
            <a:r>
              <a:rPr lang="zh-TW" altLang="en-US" sz="2800" dirty="0">
                <a:solidFill>
                  <a:schemeClr val="bg1"/>
                </a:solidFill>
              </a:rPr>
              <a:t>神應許要恢復大衛的王朝</a:t>
            </a:r>
            <a:r>
              <a:rPr lang="en-US" altLang="zh-TW" sz="2800" dirty="0">
                <a:solidFill>
                  <a:schemeClr val="bg1"/>
                </a:solidFill>
              </a:rPr>
              <a:t>,</a:t>
            </a:r>
            <a:r>
              <a:rPr lang="zh-TW" altLang="en-US" sz="2800" dirty="0">
                <a:solidFill>
                  <a:schemeClr val="bg1"/>
                </a:solidFill>
              </a:rPr>
              <a:t> 使認識真神的知識得以傳給外邦人</a:t>
            </a:r>
            <a:r>
              <a:rPr lang="en-US" altLang="zh-TW" sz="2800" dirty="0">
                <a:solidFill>
                  <a:schemeClr val="bg1"/>
                </a:solidFill>
              </a:rPr>
              <a:t>,</a:t>
            </a:r>
            <a:r>
              <a:rPr lang="zh-TW" altLang="en-US" sz="2800" dirty="0">
                <a:solidFill>
                  <a:schemeClr val="bg1"/>
                </a:solidFill>
              </a:rPr>
              <a:t> 叫外邦人來尋求主</a:t>
            </a:r>
            <a:endParaRPr lang="en-US" altLang="zh-TW" sz="2800" dirty="0">
              <a:solidFill>
                <a:schemeClr val="bg1"/>
              </a:solidFill>
            </a:endParaRPr>
          </a:p>
          <a:p>
            <a:pPr>
              <a:lnSpc>
                <a:spcPct val="160000"/>
              </a:lnSpc>
            </a:pPr>
            <a:r>
              <a:rPr lang="zh-TW" altLang="en-US" sz="2800" dirty="0">
                <a:solidFill>
                  <a:schemeClr val="bg1"/>
                </a:solidFill>
              </a:rPr>
              <a:t>神揀選以色列的目的</a:t>
            </a:r>
            <a:endParaRPr lang="en-US" altLang="zh-TW" sz="2800" dirty="0">
              <a:solidFill>
                <a:schemeClr val="bg1"/>
              </a:solidFill>
            </a:endParaRPr>
          </a:p>
          <a:p>
            <a:pPr lvl="1">
              <a:lnSpc>
                <a:spcPct val="160000"/>
              </a:lnSpc>
            </a:pPr>
            <a:r>
              <a:rPr lang="zh-TW" altLang="en-US" dirty="0" smtClean="0">
                <a:solidFill>
                  <a:schemeClr val="bg1"/>
                </a:solidFill>
              </a:rPr>
              <a:t>創</a:t>
            </a:r>
            <a:r>
              <a:rPr lang="en-US" altLang="zh-TW" dirty="0" smtClean="0">
                <a:solidFill>
                  <a:schemeClr val="bg1"/>
                </a:solidFill>
              </a:rPr>
              <a:t>12:3</a:t>
            </a:r>
            <a:r>
              <a:rPr lang="zh-TW" altLang="en-US" dirty="0" smtClean="0">
                <a:solidFill>
                  <a:schemeClr val="bg1"/>
                </a:solidFill>
              </a:rPr>
              <a:t> </a:t>
            </a:r>
            <a:r>
              <a:rPr lang="en-US" altLang="zh-TW" baseline="30000" dirty="0" smtClean="0">
                <a:solidFill>
                  <a:schemeClr val="bg1"/>
                </a:solidFill>
              </a:rPr>
              <a:t>…</a:t>
            </a:r>
            <a:r>
              <a:rPr lang="zh-TW" altLang="en-US" baseline="30000" dirty="0" smtClean="0">
                <a:solidFill>
                  <a:schemeClr val="bg1"/>
                </a:solidFill>
              </a:rPr>
              <a:t> </a:t>
            </a:r>
            <a:r>
              <a:rPr lang="zh-TW" altLang="en-US" dirty="0">
                <a:solidFill>
                  <a:schemeClr val="bg1"/>
                </a:solidFill>
              </a:rPr>
              <a:t>地 上 的 萬 族 都 </a:t>
            </a:r>
            <a:r>
              <a:rPr lang="zh-TW" altLang="en-US" dirty="0" smtClean="0">
                <a:solidFill>
                  <a:schemeClr val="bg1"/>
                </a:solidFill>
              </a:rPr>
              <a:t>要 </a:t>
            </a:r>
            <a:r>
              <a:rPr lang="zh-TW" altLang="en-US" dirty="0">
                <a:solidFill>
                  <a:schemeClr val="bg1"/>
                </a:solidFill>
              </a:rPr>
              <a:t>因 你 得 福 。</a:t>
            </a:r>
          </a:p>
        </p:txBody>
      </p:sp>
    </p:spTree>
    <p:extLst>
      <p:ext uri="{BB962C8B-B14F-4D97-AF65-F5344CB8AC3E}">
        <p14:creationId xmlns:p14="http://schemas.microsoft.com/office/powerpoint/2010/main" val="123210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/>
              <a:t>雅各的發言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388" y="1331259"/>
            <a:ext cx="8579224" cy="5163670"/>
          </a:xfrm>
          <a:solidFill>
            <a:srgbClr val="00B0F0"/>
          </a:solidFill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/>
              <a:t>不 可 難 為 那 歸 服 神 的 外 邦 </a:t>
            </a:r>
            <a:r>
              <a:rPr lang="zh-TW" altLang="en-US" dirty="0" smtClean="0"/>
              <a:t>人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不應該要外邦人受割禮並遵守摩西律法</a:t>
            </a:r>
            <a:r>
              <a:rPr lang="en-US" altLang="zh-TW" dirty="0"/>
              <a:t>,</a:t>
            </a:r>
            <a:r>
              <a:rPr lang="zh-TW" altLang="en-US" dirty="0" smtClean="0"/>
              <a:t>但禁戒四件事</a:t>
            </a:r>
            <a:endParaRPr lang="en-US" altLang="zh-TW" dirty="0" smtClean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TW" altLang="en-US" dirty="0"/>
              <a:t>偶 像 的 污 穢 和 姦 淫 ， 並 勒 死 的 牲 畜 和 血 </a:t>
            </a:r>
            <a:endParaRPr lang="en-US" altLang="zh-TW" dirty="0" smtClean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/>
              <a:t>*外邦人在偶像敬拜的儀式中行的事</a:t>
            </a:r>
            <a:endParaRPr lang="en-US" altLang="zh-TW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solidFill>
                  <a:schemeClr val="accent3"/>
                </a:solidFill>
              </a:rPr>
              <a:t>建立得救是</a:t>
            </a:r>
            <a:r>
              <a:rPr lang="zh-CN" altLang="en-US" dirty="0" smtClean="0">
                <a:solidFill>
                  <a:schemeClr val="accent3"/>
                </a:solidFill>
              </a:rPr>
              <a:t>本</a:t>
            </a:r>
            <a:r>
              <a:rPr lang="zh-CN" altLang="en-US" dirty="0">
                <a:solidFill>
                  <a:schemeClr val="accent3"/>
                </a:solidFill>
              </a:rPr>
              <a:t>乎恩</a:t>
            </a:r>
            <a:r>
              <a:rPr lang="en-US" altLang="zh-CN" dirty="0">
                <a:solidFill>
                  <a:schemeClr val="accent3"/>
                </a:solidFill>
              </a:rPr>
              <a:t>,</a:t>
            </a:r>
            <a:r>
              <a:rPr lang="zh-CN" altLang="en-US" dirty="0">
                <a:solidFill>
                  <a:schemeClr val="accent3"/>
                </a:solidFill>
              </a:rPr>
              <a:t>也因着</a:t>
            </a:r>
            <a:r>
              <a:rPr lang="zh-CN" altLang="en-US" dirty="0" smtClean="0">
                <a:solidFill>
                  <a:schemeClr val="accent3"/>
                </a:solidFill>
              </a:rPr>
              <a:t>信</a:t>
            </a:r>
            <a:r>
              <a:rPr lang="en-US" altLang="zh-TW" dirty="0" smtClean="0">
                <a:solidFill>
                  <a:schemeClr val="accent3"/>
                </a:solidFill>
              </a:rPr>
              <a:t>,</a:t>
            </a:r>
            <a:r>
              <a:rPr lang="zh-TW" altLang="en-US" dirty="0" smtClean="0">
                <a:solidFill>
                  <a:schemeClr val="accent3"/>
                </a:solidFill>
              </a:rPr>
              <a:t>不是靠行為的原則 </a:t>
            </a:r>
            <a:endParaRPr lang="en-US" altLang="zh-TW" dirty="0" smtClean="0">
              <a:solidFill>
                <a:schemeClr val="accent3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solidFill>
                  <a:schemeClr val="accent3"/>
                </a:solidFill>
              </a:rPr>
              <a:t>教導外邦信徒尊重猶太信徒的良知 </a:t>
            </a:r>
            <a:r>
              <a:rPr lang="en-US" altLang="zh-TW" dirty="0" smtClean="0">
                <a:solidFill>
                  <a:schemeClr val="accent3"/>
                </a:solidFill>
              </a:rPr>
              <a:t>(</a:t>
            </a:r>
            <a:r>
              <a:rPr lang="zh-TW" altLang="en-US" dirty="0" smtClean="0">
                <a:solidFill>
                  <a:schemeClr val="accent3"/>
                </a:solidFill>
              </a:rPr>
              <a:t>羅</a:t>
            </a:r>
            <a:r>
              <a:rPr lang="en-US" altLang="zh-TW" dirty="0" smtClean="0">
                <a:solidFill>
                  <a:schemeClr val="accent3"/>
                </a:solidFill>
              </a:rPr>
              <a:t>14)</a:t>
            </a:r>
            <a:endParaRPr lang="zh-CN" altLang="en-US" dirty="0">
              <a:solidFill>
                <a:schemeClr val="accent3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44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b="1" baseline="30000" dirty="0"/>
              <a:t>19 </a:t>
            </a:r>
            <a:r>
              <a:rPr lang="zh-TW" altLang="en-US" dirty="0"/>
              <a:t>所 以 據 我 的 意 見 ， 不 可 難 為 那 歸 服 神 的 外 邦 人 ；</a:t>
            </a:r>
          </a:p>
          <a:p>
            <a:r>
              <a:rPr lang="en-US" altLang="zh-TW" b="1" baseline="30000" dirty="0"/>
              <a:t>20 </a:t>
            </a:r>
            <a:r>
              <a:rPr lang="zh-TW" altLang="en-US" dirty="0"/>
              <a:t>只 要 寫 信 ， 吩 咐 他 們 禁 戒 偶 像 的 污 穢 和 姦 淫 ， 並 勒 死 的 牲 畜 和 血 。</a:t>
            </a:r>
          </a:p>
          <a:p>
            <a:r>
              <a:rPr lang="en-US" altLang="zh-TW" b="1" baseline="30000" dirty="0"/>
              <a:t>21 </a:t>
            </a:r>
            <a:r>
              <a:rPr lang="zh-TW" altLang="en-US" dirty="0"/>
              <a:t>因 為 從 古 以 來 ， 摩 西 的 書 在 各 城 有 人 傳 講 ， 每 逢 安 息 日 ， 在 會 堂 裡 誦 讀 。</a:t>
            </a:r>
          </a:p>
          <a:p>
            <a:r>
              <a:rPr lang="en-US" altLang="zh-TW" b="1" baseline="30000" dirty="0"/>
              <a:t>22 </a:t>
            </a:r>
            <a:r>
              <a:rPr lang="zh-TW" altLang="en-US" dirty="0"/>
              <a:t>那 時 ， 使 徒 和 長 老 並 全 教 會 定 意 從 他 們 中 間 揀 選 人 ， 差 他 們 和 保 羅 、 巴 拿 巴 同 往 安 提 阿 去 ； 所 揀 選 的 就 是 稱 呼 巴 撒 巴 的 猶 大 和 西 拉 。 這 兩 個 人 在 弟 兄 中 是 作 首 領 的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7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耶路撒冷會議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0165"/>
            <a:ext cx="8229600" cy="3697941"/>
          </a:xfrm>
          <a:solidFill>
            <a:srgbClr val="00B0F0"/>
          </a:solidFill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3600" dirty="0"/>
              <a:t>重</a:t>
            </a:r>
            <a:r>
              <a:rPr lang="zh-TW" altLang="en-US" sz="3600" dirty="0" smtClean="0"/>
              <a:t>點並非在于教會應否接納外邦信徒而是如何接納</a:t>
            </a:r>
            <a:endParaRPr lang="en-US" altLang="zh-TW" sz="36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3600" dirty="0" smtClean="0"/>
              <a:t>處理外邦信徒和猶太傳統之間的關係</a:t>
            </a:r>
            <a:endParaRPr lang="en-US" altLang="zh-TW" sz="36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3600" dirty="0" smtClean="0"/>
              <a:t>教會</a:t>
            </a:r>
            <a:r>
              <a:rPr lang="zh-TW" altLang="en-US" sz="3600" dirty="0"/>
              <a:t>的合一性</a:t>
            </a:r>
            <a:r>
              <a:rPr lang="zh-TW" altLang="en-US" sz="3600" dirty="0" smtClean="0"/>
              <a:t>超越種族差異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2561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683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耶路撒冷會議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accent3"/>
                </a:solidFill>
              </a:rPr>
              <a:t>透</a:t>
            </a:r>
            <a:r>
              <a:rPr lang="zh-TW" altLang="en-US" dirty="0">
                <a:solidFill>
                  <a:schemeClr val="accent3"/>
                </a:solidFill>
              </a:rPr>
              <a:t>徹的交</a:t>
            </a:r>
            <a:r>
              <a:rPr lang="zh-TW" altLang="en-US" dirty="0" smtClean="0">
                <a:solidFill>
                  <a:schemeClr val="accent3"/>
                </a:solidFill>
              </a:rPr>
              <a:t>通</a:t>
            </a:r>
            <a:endParaRPr lang="en-US" altLang="zh-TW" dirty="0">
              <a:solidFill>
                <a:schemeClr val="accent3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容</a:t>
            </a:r>
            <a:r>
              <a:rPr lang="zh-TW" altLang="en-US" dirty="0"/>
              <a:t>許自由述說、商議、辯論</a:t>
            </a:r>
            <a:r>
              <a:rPr lang="en-US" altLang="zh-TW" dirty="0"/>
              <a:t>(4</a:t>
            </a:r>
            <a:r>
              <a:rPr lang="zh-TW" altLang="en-US" dirty="0"/>
              <a:t>節下</a:t>
            </a:r>
            <a:r>
              <a:rPr lang="en-US" altLang="zh-TW" dirty="0"/>
              <a:t>~7</a:t>
            </a:r>
            <a:r>
              <a:rPr lang="zh-TW" altLang="en-US" dirty="0"/>
              <a:t>節上</a:t>
            </a:r>
            <a:r>
              <a:rPr lang="en-US" altLang="zh-TW" dirty="0"/>
              <a:t>)</a:t>
            </a:r>
            <a:r>
              <a:rPr lang="zh-TW" altLang="en-US" dirty="0"/>
              <a:t>，由使徒和長老聚會商議</a:t>
            </a:r>
            <a:r>
              <a:rPr lang="en-US" altLang="zh-TW" dirty="0"/>
              <a:t>(6</a:t>
            </a:r>
            <a:r>
              <a:rPr lang="zh-TW" altLang="en-US" dirty="0"/>
              <a:t>節</a:t>
            </a:r>
            <a:r>
              <a:rPr lang="en-US" altLang="zh-TW" dirty="0"/>
              <a:t>)</a:t>
            </a:r>
            <a:r>
              <a:rPr lang="zh-TW" altLang="en-US" dirty="0"/>
              <a:t>，根據彼得與巴拿巴、保羅的見証 </a:t>
            </a:r>
            <a:r>
              <a:rPr lang="en-US" altLang="zh-TW" dirty="0"/>
              <a:t>(7</a:t>
            </a:r>
            <a:r>
              <a:rPr lang="zh-TW" altLang="en-US" dirty="0"/>
              <a:t>節下</a:t>
            </a:r>
            <a:r>
              <a:rPr lang="en-US" altLang="zh-TW" dirty="0"/>
              <a:t>~11</a:t>
            </a:r>
            <a:r>
              <a:rPr lang="zh-TW" altLang="en-US" dirty="0"/>
              <a:t>節</a:t>
            </a:r>
            <a:r>
              <a:rPr lang="en-US" altLang="zh-TW" dirty="0"/>
              <a:t>) </a:t>
            </a:r>
            <a:r>
              <a:rPr lang="zh-TW" altLang="en-US" dirty="0"/>
              <a:t>和雅各的定案</a:t>
            </a:r>
            <a:r>
              <a:rPr lang="en-US" altLang="zh-TW" dirty="0"/>
              <a:t>(13~21</a:t>
            </a:r>
            <a:r>
              <a:rPr lang="zh-TW" altLang="en-US" dirty="0"/>
              <a:t>節</a:t>
            </a:r>
            <a:r>
              <a:rPr lang="en-US" altLang="zh-TW" dirty="0"/>
              <a:t>)</a:t>
            </a:r>
            <a:r>
              <a:rPr lang="zh-TW" altLang="en-US" dirty="0"/>
              <a:t>，到同工並全教會的「定意」（</a:t>
            </a:r>
            <a:r>
              <a:rPr lang="en-US" altLang="zh-TW" dirty="0"/>
              <a:t>22</a:t>
            </a:r>
            <a:r>
              <a:rPr lang="zh-TW" altLang="en-US" dirty="0"/>
              <a:t>節），更進而變成全教會「同心定意」（</a:t>
            </a:r>
            <a:r>
              <a:rPr lang="en-US" altLang="zh-TW" dirty="0"/>
              <a:t>25</a:t>
            </a:r>
            <a:r>
              <a:rPr lang="zh-TW" altLang="en-US" dirty="0"/>
              <a:t>節</a:t>
            </a:r>
            <a:r>
              <a:rPr lang="zh-TW" altLang="en-US" dirty="0" smtClean="0"/>
              <a:t>）</a:t>
            </a:r>
            <a:endParaRPr lang="zh-TW" alt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accent3"/>
                </a:solidFill>
              </a:rPr>
              <a:t>聖</a:t>
            </a:r>
            <a:r>
              <a:rPr lang="zh-TW" altLang="en-US" dirty="0">
                <a:solidFill>
                  <a:schemeClr val="accent3"/>
                </a:solidFill>
              </a:rPr>
              <a:t>經的明證</a:t>
            </a:r>
            <a:r>
              <a:rPr lang="zh-TW" altLang="en-US" dirty="0"/>
              <a:t> </a:t>
            </a:r>
            <a:endParaRPr lang="en-US" altLang="zh-TW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不</a:t>
            </a:r>
            <a:r>
              <a:rPr lang="zh-TW" altLang="en-US" dirty="0"/>
              <a:t>斷章取義，運用聖經中主的話（</a:t>
            </a:r>
            <a:r>
              <a:rPr lang="en-US" altLang="zh-TW" dirty="0"/>
              <a:t>18</a:t>
            </a:r>
            <a:r>
              <a:rPr lang="zh-TW" altLang="en-US" dirty="0"/>
              <a:t>節），眾先知的話（</a:t>
            </a:r>
            <a:r>
              <a:rPr lang="en-US" altLang="zh-TW" dirty="0"/>
              <a:t>15</a:t>
            </a:r>
            <a:r>
              <a:rPr lang="zh-TW" altLang="en-US" dirty="0"/>
              <a:t>節）、使徒的話（</a:t>
            </a:r>
            <a:r>
              <a:rPr lang="en-US" altLang="zh-TW" dirty="0"/>
              <a:t>22</a:t>
            </a:r>
            <a:r>
              <a:rPr lang="zh-TW" altLang="en-US" dirty="0"/>
              <a:t>節）來看神的心</a:t>
            </a:r>
            <a:r>
              <a:rPr lang="zh-TW" altLang="en-US" dirty="0" smtClean="0"/>
              <a:t>意</a:t>
            </a:r>
            <a:endParaRPr lang="zh-TW" alt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accent3"/>
                </a:solidFill>
              </a:rPr>
              <a:t>聖</a:t>
            </a:r>
            <a:r>
              <a:rPr lang="zh-TW" altLang="en-US" dirty="0">
                <a:solidFill>
                  <a:schemeClr val="accent3"/>
                </a:solidFill>
              </a:rPr>
              <a:t>靈的引</a:t>
            </a:r>
            <a:r>
              <a:rPr lang="zh-TW" altLang="en-US" dirty="0" smtClean="0">
                <a:solidFill>
                  <a:schemeClr val="accent3"/>
                </a:solidFill>
              </a:rPr>
              <a:t>導</a:t>
            </a:r>
            <a:endParaRPr lang="en-US" altLang="zh-TW" dirty="0" smtClean="0">
              <a:solidFill>
                <a:schemeClr val="accent3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必</a:t>
            </a:r>
            <a:r>
              <a:rPr lang="zh-TW" altLang="en-US" dirty="0"/>
              <a:t>須清楚明白聖靈的意思，以聖靈的心意為教會的心意 </a:t>
            </a:r>
            <a:r>
              <a:rPr lang="en-US" altLang="zh-TW" dirty="0"/>
              <a:t>(28</a:t>
            </a:r>
            <a:r>
              <a:rPr lang="zh-TW" altLang="en-US" dirty="0"/>
              <a:t>節</a:t>
            </a:r>
            <a:r>
              <a:rPr lang="en-US" altLang="zh-TW" dirty="0"/>
              <a:t>) 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8182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耶路撒冷會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00" y="884887"/>
            <a:ext cx="9157199" cy="597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88072" y="53788"/>
            <a:ext cx="3262432" cy="763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sz="4000" b="1" dirty="0" smtClean="0">
                <a:solidFill>
                  <a:srgbClr val="00B0F0"/>
                </a:solidFill>
              </a:rPr>
              <a:t>化衝突為祝</a:t>
            </a:r>
            <a:r>
              <a:rPr lang="zh-TW" altLang="en-US" sz="4000" b="1" dirty="0">
                <a:solidFill>
                  <a:srgbClr val="00B0F0"/>
                </a:solidFill>
              </a:rPr>
              <a:t>福</a:t>
            </a:r>
            <a:endParaRPr lang="en-US" altLang="zh-TW" sz="4000" b="1" dirty="0">
              <a:solidFill>
                <a:srgbClr val="00B0F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854029"/>
              </p:ext>
            </p:extLst>
          </p:nvPr>
        </p:nvGraphicFramePr>
        <p:xfrm>
          <a:off x="-21295" y="1157214"/>
          <a:ext cx="9165296" cy="1828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690"/>
                <a:gridCol w="5459606"/>
              </a:tblGrid>
              <a:tr h="609345">
                <a:tc>
                  <a:txBody>
                    <a:bodyPr/>
                    <a:lstStyle/>
                    <a:p>
                      <a:r>
                        <a:rPr lang="zh-TW" altLang="en-US" sz="2700" b="1" dirty="0" smtClean="0">
                          <a:solidFill>
                            <a:srgbClr val="00B050"/>
                          </a:solidFill>
                        </a:rPr>
                        <a:t>以</a:t>
                      </a:r>
                      <a:r>
                        <a:rPr lang="en-US" altLang="zh-TW" sz="2700" b="1" dirty="0" smtClean="0">
                          <a:solidFill>
                            <a:srgbClr val="00B050"/>
                          </a:solidFill>
                        </a:rPr>
                        <a:t>『</a:t>
                      </a:r>
                      <a:r>
                        <a:rPr lang="zh-TW" altLang="en-US" sz="2700" b="1" dirty="0" smtClean="0">
                          <a:solidFill>
                            <a:srgbClr val="00B050"/>
                          </a:solidFill>
                        </a:rPr>
                        <a:t>同心合意</a:t>
                      </a:r>
                      <a:r>
                        <a:rPr lang="en-US" altLang="zh-TW" sz="2700" b="1" dirty="0" smtClean="0">
                          <a:solidFill>
                            <a:srgbClr val="00B050"/>
                          </a:solidFill>
                        </a:rPr>
                        <a:t>』</a:t>
                      </a:r>
                      <a:r>
                        <a:rPr lang="zh-TW" altLang="en-US" sz="2700" b="1" dirty="0" smtClean="0">
                          <a:solidFill>
                            <a:srgbClr val="00B050"/>
                          </a:solidFill>
                        </a:rPr>
                        <a:t>為原則</a:t>
                      </a:r>
                      <a:endParaRPr lang="en-US" sz="27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700" b="1" dirty="0" smtClean="0">
                          <a:solidFill>
                            <a:srgbClr val="FF0000"/>
                          </a:solidFill>
                        </a:rPr>
                        <a:t>不是由個人或少數服從多數來決定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</a:tr>
              <a:tr h="609345">
                <a:tc>
                  <a:txBody>
                    <a:bodyPr/>
                    <a:lstStyle/>
                    <a:p>
                      <a:r>
                        <a:rPr lang="zh-TW" altLang="en-US" sz="2700" b="1" dirty="0" smtClean="0">
                          <a:solidFill>
                            <a:srgbClr val="00B050"/>
                          </a:solidFill>
                        </a:rPr>
                        <a:t>以聖經真理為原則</a:t>
                      </a:r>
                      <a:endParaRPr lang="en-US" sz="27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700" b="1" dirty="0" smtClean="0">
                          <a:solidFill>
                            <a:srgbClr val="FF0000"/>
                          </a:solidFill>
                        </a:rPr>
                        <a:t>不是憑人意決定行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</a:tr>
              <a:tr h="609345">
                <a:tc>
                  <a:txBody>
                    <a:bodyPr/>
                    <a:lstStyle/>
                    <a:p>
                      <a:r>
                        <a:rPr lang="zh-TW" altLang="en-US" sz="2700" b="1" dirty="0" smtClean="0">
                          <a:solidFill>
                            <a:srgbClr val="00B050"/>
                          </a:solidFill>
                        </a:rPr>
                        <a:t>由聖靈掌權引導</a:t>
                      </a:r>
                      <a:endParaRPr lang="en-US" sz="27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700" b="1" dirty="0" smtClean="0">
                          <a:solidFill>
                            <a:srgbClr val="FF0000"/>
                          </a:solidFill>
                        </a:rPr>
                        <a:t>不是任意狂奔妄行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12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使徒行傳的神學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57800"/>
          </a:xfrm>
          <a:solidFill>
            <a:srgbClr val="00B0F0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救贖論</a:t>
            </a:r>
            <a:r>
              <a:rPr lang="en-US" altLang="zh-TW" dirty="0">
                <a:solidFill>
                  <a:schemeClr val="bg1"/>
                </a:solidFill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</a:rPr>
              <a:t>– </a:t>
            </a:r>
            <a:r>
              <a:rPr lang="zh-TW" altLang="en-US" dirty="0" smtClean="0">
                <a:solidFill>
                  <a:schemeClr val="bg1"/>
                </a:solidFill>
              </a:rPr>
              <a:t>福音的中心</a:t>
            </a:r>
            <a:endParaRPr lang="en-US" altLang="zh-TW" dirty="0" smtClean="0">
              <a:solidFill>
                <a:schemeClr val="bg1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救恩是神的旨意和計劃</a:t>
            </a:r>
            <a:endParaRPr lang="en-US" altLang="zh-TW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救恩藉著耶穌賜下</a:t>
            </a:r>
            <a:endParaRPr lang="en-US" altLang="zh-TW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救恩是賜給萬國萬民的</a:t>
            </a:r>
            <a:r>
              <a:rPr lang="en-US" altLang="zh-TW" dirty="0" smtClean="0"/>
              <a:t>,</a:t>
            </a:r>
            <a:r>
              <a:rPr lang="zh-TW" altLang="en-US" dirty="0" smtClean="0"/>
              <a:t> 因此教會有傳福音的使命</a:t>
            </a:r>
            <a:endParaRPr lang="en-US" altLang="zh-TW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聖靈論 </a:t>
            </a:r>
            <a:r>
              <a:rPr lang="en-US" altLang="zh-TW" dirty="0" smtClean="0">
                <a:solidFill>
                  <a:schemeClr val="bg1"/>
                </a:solidFill>
              </a:rPr>
              <a:t>–</a:t>
            </a:r>
            <a:r>
              <a:rPr lang="zh-TW" altLang="en-US" dirty="0" smtClean="0">
                <a:solidFill>
                  <a:schemeClr val="bg1"/>
                </a:solidFill>
              </a:rPr>
              <a:t> 宣教的動力</a:t>
            </a:r>
            <a:endParaRPr lang="en-US" altLang="zh-TW" dirty="0" smtClean="0">
              <a:solidFill>
                <a:schemeClr val="bg1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聖靈的洗</a:t>
            </a:r>
            <a:r>
              <a:rPr lang="en-US" altLang="zh-TW" dirty="0" smtClean="0"/>
              <a:t>:</a:t>
            </a:r>
            <a:r>
              <a:rPr lang="zh-TW" altLang="en-US" dirty="0" smtClean="0"/>
              <a:t> 凡悔改相信耶穌的必領受聖靈</a:t>
            </a:r>
            <a:endParaRPr lang="en-US" altLang="zh-TW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聖靈的重要性與聖靈的工作</a:t>
            </a:r>
            <a:endParaRPr lang="en-US" altLang="zh-TW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>
                <a:solidFill>
                  <a:schemeClr val="bg1"/>
                </a:solidFill>
              </a:rPr>
              <a:t>教會論 </a:t>
            </a:r>
            <a:r>
              <a:rPr lang="en-US" altLang="zh-TW" dirty="0" smtClean="0">
                <a:solidFill>
                  <a:schemeClr val="bg1"/>
                </a:solidFill>
              </a:rPr>
              <a:t>–</a:t>
            </a:r>
            <a:r>
              <a:rPr lang="zh-TW" altLang="en-US" dirty="0" smtClean="0">
                <a:solidFill>
                  <a:schemeClr val="bg1"/>
                </a:solidFill>
              </a:rPr>
              <a:t> 基督的身體</a:t>
            </a:r>
            <a:endParaRPr lang="en-US" altLang="zh-TW" dirty="0" smtClean="0">
              <a:solidFill>
                <a:schemeClr val="bg1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教會是神的百姓</a:t>
            </a:r>
            <a:r>
              <a:rPr lang="en-US" altLang="zh-TW" dirty="0" smtClean="0"/>
              <a:t>(</a:t>
            </a:r>
            <a:r>
              <a:rPr lang="zh-TW" altLang="en-US" dirty="0" smtClean="0"/>
              <a:t>信主的猶太人和外邦人</a:t>
            </a:r>
            <a:r>
              <a:rPr lang="en-US" altLang="zh-TW" dirty="0" smtClean="0"/>
              <a:t>)</a:t>
            </a:r>
            <a:r>
              <a:rPr lang="zh-TW" altLang="en-US" dirty="0" smtClean="0"/>
              <a:t>組成</a:t>
            </a:r>
            <a:r>
              <a:rPr lang="en-US" altLang="zh-TW" dirty="0" smtClean="0"/>
              <a:t>,</a:t>
            </a:r>
            <a:r>
              <a:rPr lang="zh-TW" altLang="en-US" dirty="0" smtClean="0"/>
              <a:t> 外邦人不必受割禮變成猶太人來蒙神悅納</a:t>
            </a:r>
            <a:endParaRPr lang="en-US" altLang="zh-TW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教會的生活</a:t>
            </a:r>
            <a:endParaRPr lang="en-US" altLang="zh-TW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TW" altLang="en-US" dirty="0" smtClean="0"/>
              <a:t>教會的組織</a:t>
            </a:r>
            <a:r>
              <a:rPr lang="en-US" altLang="zh-TW" dirty="0" smtClean="0"/>
              <a:t>:</a:t>
            </a:r>
            <a:r>
              <a:rPr lang="zh-TW" altLang="en-US" dirty="0" smtClean="0"/>
              <a:t> 設立執事</a:t>
            </a:r>
            <a:r>
              <a:rPr lang="en-US" altLang="zh-TW" dirty="0" smtClean="0"/>
              <a:t>,</a:t>
            </a:r>
            <a:r>
              <a:rPr lang="zh-TW" altLang="en-US" dirty="0" smtClean="0"/>
              <a:t>長老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5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4104</TotalTime>
  <Words>4535</Words>
  <Application>Microsoft Office PowerPoint</Application>
  <PresentationFormat>On-screen Show (4:3)</PresentationFormat>
  <Paragraphs>622</Paragraphs>
  <Slides>82</Slides>
  <Notes>0</Notes>
  <HiddenSlides>8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2" baseType="lpstr">
      <vt:lpstr>Helvetica Neue</vt:lpstr>
      <vt:lpstr>�L�n������</vt:lpstr>
      <vt:lpstr>MingLiU</vt:lpstr>
      <vt:lpstr>PMingLiU</vt:lpstr>
      <vt:lpstr>PMingLiU</vt:lpstr>
      <vt:lpstr>SimHei</vt:lpstr>
      <vt:lpstr>文鼎行楷碑體</vt:lpstr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禁 食</vt:lpstr>
      <vt:lpstr>聖靈</vt:lpstr>
      <vt:lpstr>安提阿教會的先知和教師</vt:lpstr>
      <vt:lpstr>PowerPoint Presentation</vt:lpstr>
      <vt:lpstr>PowerPoint Presentation</vt:lpstr>
      <vt:lpstr>PowerPoint Presentation</vt:lpstr>
      <vt:lpstr>PowerPoint Presentation</vt:lpstr>
      <vt:lpstr>同工</vt:lpstr>
      <vt:lpstr>稱呼馬可的約翰</vt:lpstr>
      <vt:lpstr>PowerPoint Presentation</vt:lpstr>
      <vt:lpstr>PowerPoint Presentation</vt:lpstr>
      <vt:lpstr>PowerPoint Presentation</vt:lpstr>
      <vt:lpstr>方伯士求保羅</vt:lpstr>
      <vt:lpstr>PowerPoint Presentation</vt:lpstr>
      <vt:lpstr>轉折點</vt:lpstr>
      <vt:lpstr>PowerPoint Presentation</vt:lpstr>
      <vt:lpstr>PowerPoint Presentation</vt:lpstr>
      <vt:lpstr>猶太人會堂安息日崇拜程序</vt:lpstr>
      <vt:lpstr>保羅的講道</vt:lpstr>
      <vt:lpstr>好 信 息</vt:lpstr>
      <vt:lpstr>PowerPoint Presentation</vt:lpstr>
      <vt:lpstr>PowerPoint Presentation</vt:lpstr>
      <vt:lpstr>猶太人與外邦人的對比</vt:lpstr>
      <vt:lpstr>哈 巴 谷 書 1</vt:lpstr>
      <vt:lpstr>PowerPoint Presentation</vt:lpstr>
      <vt:lpstr>PowerPoint Presentation</vt:lpstr>
      <vt:lpstr>PowerPoint Presentation</vt:lpstr>
      <vt:lpstr>以 哥 念</vt:lpstr>
      <vt:lpstr>PowerPoint Presentation</vt:lpstr>
      <vt:lpstr>PowerPoint Presentation</vt:lpstr>
      <vt:lpstr>PowerPoint Presentation</vt:lpstr>
      <vt:lpstr>醫治瘸腿的</vt:lpstr>
      <vt:lpstr>PowerPoint Presentation</vt:lpstr>
      <vt:lpstr>PowerPoint Presentation</vt:lpstr>
      <vt:lpstr>PowerPoint Presentation</vt:lpstr>
      <vt:lpstr>PowerPoint Presentation</vt:lpstr>
      <vt:lpstr>撕開衣裳</vt:lpstr>
      <vt:lpstr>保羅的勸導</vt:lpstr>
      <vt:lpstr>PowerPoint Presentation</vt:lpstr>
      <vt:lpstr>PowerPoint Presentation</vt:lpstr>
      <vt:lpstr>PowerPoint Presentation</vt:lpstr>
      <vt:lpstr>PowerPoint Presentation</vt:lpstr>
      <vt:lpstr>堅固初信的信徒, 建立教會</vt:lpstr>
      <vt:lpstr>長老</vt:lpstr>
      <vt:lpstr>PowerPoint Presentation</vt:lpstr>
      <vt:lpstr>傳福音的模式</vt:lpstr>
      <vt:lpstr>PowerPoint Presentation</vt:lpstr>
      <vt:lpstr>PowerPoint Presentation</vt:lpstr>
      <vt:lpstr>回安提阿述職</vt:lpstr>
      <vt:lpstr>PowerPoint Presentation</vt:lpstr>
      <vt:lpstr>PowerPoint Presentation</vt:lpstr>
      <vt:lpstr>猶太人 - 神的選民</vt:lpstr>
      <vt:lpstr>耶穌消除以色列人與外邦人的牆</vt:lpstr>
      <vt:lpstr>教會的爭端</vt:lpstr>
      <vt:lpstr>PowerPoint Presentation</vt:lpstr>
      <vt:lpstr>彼得的發言</vt:lpstr>
      <vt:lpstr>PowerPoint Presentation</vt:lpstr>
      <vt:lpstr>雅各引用舊約</vt:lpstr>
      <vt:lpstr>雅各的發言</vt:lpstr>
      <vt:lpstr>PowerPoint Presentation</vt:lpstr>
      <vt:lpstr>耶路撒冷會議</vt:lpstr>
      <vt:lpstr>耶路撒冷會議</vt:lpstr>
      <vt:lpstr>PowerPoint Presentation</vt:lpstr>
      <vt:lpstr>使徒行傳的神學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</dc:creator>
  <cp:lastModifiedBy>Li, Nanhai</cp:lastModifiedBy>
  <cp:revision>262</cp:revision>
  <dcterms:created xsi:type="dcterms:W3CDTF">2011-05-15T01:44:23Z</dcterms:created>
  <dcterms:modified xsi:type="dcterms:W3CDTF">2017-01-26T06:22:50Z</dcterms:modified>
</cp:coreProperties>
</file>